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4"/>
  </p:notesMasterIdLst>
  <p:sldIdLst>
    <p:sldId id="256" r:id="rId5"/>
    <p:sldId id="296" r:id="rId6"/>
    <p:sldId id="299" r:id="rId7"/>
    <p:sldId id="257" r:id="rId8"/>
    <p:sldId id="297" r:id="rId9"/>
    <p:sldId id="259" r:id="rId10"/>
    <p:sldId id="263" r:id="rId11"/>
    <p:sldId id="300" r:id="rId12"/>
    <p:sldId id="298" r:id="rId13"/>
    <p:sldId id="264" r:id="rId14"/>
    <p:sldId id="262" r:id="rId15"/>
    <p:sldId id="266" r:id="rId16"/>
    <p:sldId id="267" r:id="rId17"/>
    <p:sldId id="304" r:id="rId18"/>
    <p:sldId id="301" r:id="rId19"/>
    <p:sldId id="302" r:id="rId20"/>
    <p:sldId id="303" r:id="rId21"/>
    <p:sldId id="286" r:id="rId22"/>
    <p:sldId id="288" r:id="rId23"/>
  </p:sldIdLst>
  <p:sldSz cx="9144000" cy="5143500" type="screen16x9"/>
  <p:notesSz cx="6858000" cy="9144000"/>
  <p:embeddedFontLst>
    <p:embeddedFont>
      <p:font typeface="Arvo" panose="020B0604020202020204" charset="0"/>
      <p:regular r:id="rId25"/>
      <p:bold r:id="rId26"/>
      <p:italic r:id="rId27"/>
      <p:boldItalic r:id="rId28"/>
    </p:embeddedFont>
    <p:embeddedFont>
      <p:font typeface="Roboto Condensed" panose="02000000000000000000" pitchFamily="2" charset="0"/>
      <p:regular r:id="rId29"/>
      <p:bold r:id="rId30"/>
      <p:italic r:id="rId31"/>
      <p:boldItalic r:id="rId32"/>
    </p:embeddedFont>
    <p:embeddedFont>
      <p:font typeface="Roboto Condensed Light" panose="02000000000000000000" pitchFamily="2" charset="0"/>
      <p:regular r:id="rId33"/>
      <p:bold r:id="rId34"/>
      <p:italic r:id="rId35"/>
      <p:boldItalic r:id="rId36"/>
    </p:embeddedFont>
    <p:embeddedFont>
      <p:font typeface="Verdana" panose="020B0604030504040204" pitchFamily="3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1" roundtripDataSignature="AMtx7mgQ3gYfTQqKhUu2tylKWQZJCdCt1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59259" autoAdjust="0"/>
  </p:normalViewPr>
  <p:slideViewPr>
    <p:cSldViewPr snapToGrid="0">
      <p:cViewPr varScale="1">
        <p:scale>
          <a:sx n="93" d="100"/>
          <a:sy n="93" d="100"/>
        </p:scale>
        <p:origin x="1386"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7.xml"/><Relationship Id="rId34" Type="http://schemas.openxmlformats.org/officeDocument/2006/relationships/font" Target="fonts/font10.fntdata"/><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7.fntdata"/><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0" Type="http://schemas.openxmlformats.org/officeDocument/2006/relationships/slide" Target="slides/slide16.xml"/><Relationship Id="rId41" Type="http://customschemas.google.com/relationships/presentationmetadata" Target="metadata"/></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 name="Google Shape;5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71450" lvl="0" indent="-82550" algn="l" rtl="0">
              <a:lnSpc>
                <a:spcPct val="100000"/>
              </a:lnSpc>
              <a:spcBef>
                <a:spcPts val="0"/>
              </a:spcBef>
              <a:spcAft>
                <a:spcPts val="0"/>
              </a:spcAft>
              <a:buSzPts val="1400"/>
              <a:buNone/>
            </a:pPr>
            <a:r>
              <a:rPr lang="en-US" sz="1100" dirty="0"/>
              <a:t>Hi, my name is Dan Montague</a:t>
            </a:r>
          </a:p>
          <a:p>
            <a:pPr marL="171450" lvl="0" indent="-82550" algn="l" rtl="0">
              <a:lnSpc>
                <a:spcPct val="100000"/>
              </a:lnSpc>
              <a:spcBef>
                <a:spcPts val="0"/>
              </a:spcBef>
              <a:spcAft>
                <a:spcPts val="0"/>
              </a:spcAft>
              <a:buSzPts val="1400"/>
              <a:buNone/>
            </a:pPr>
            <a:endParaRPr lang="en-US" sz="1100" dirty="0"/>
          </a:p>
          <a:p>
            <a:pPr marL="171450" lvl="0" indent="-82550" algn="l" rtl="0">
              <a:lnSpc>
                <a:spcPct val="100000"/>
              </a:lnSpc>
              <a:spcBef>
                <a:spcPts val="0"/>
              </a:spcBef>
              <a:spcAft>
                <a:spcPts val="0"/>
              </a:spcAft>
              <a:buSzPts val="1400"/>
              <a:buNone/>
            </a:pPr>
            <a:r>
              <a:rPr lang="en-US" sz="1100" dirty="0"/>
              <a:t>I am in the Masters of Science in Cybersecurity program</a:t>
            </a:r>
          </a:p>
          <a:p>
            <a:pPr marL="171450" lvl="0" indent="-82550" algn="l" rtl="0">
              <a:lnSpc>
                <a:spcPct val="100000"/>
              </a:lnSpc>
              <a:spcBef>
                <a:spcPts val="0"/>
              </a:spcBef>
              <a:spcAft>
                <a:spcPts val="0"/>
              </a:spcAft>
              <a:buSzPts val="1400"/>
              <a:buNone/>
            </a:pPr>
            <a:endParaRPr lang="en-US" sz="1100" dirty="0"/>
          </a:p>
          <a:p>
            <a:pPr marL="171450" lvl="0" indent="-82550" algn="l" rtl="0">
              <a:lnSpc>
                <a:spcPct val="100000"/>
              </a:lnSpc>
              <a:spcBef>
                <a:spcPts val="0"/>
              </a:spcBef>
              <a:spcAft>
                <a:spcPts val="0"/>
              </a:spcAft>
              <a:buSzPts val="1400"/>
              <a:buNone/>
            </a:pPr>
            <a:r>
              <a:rPr lang="en-US" sz="1100" dirty="0"/>
              <a:t>My interests are in the intersection of knowledge management and cybersecurity</a:t>
            </a:r>
          </a:p>
          <a:p>
            <a:pPr marL="171450" lvl="0" indent="-82550" algn="l" rtl="0">
              <a:lnSpc>
                <a:spcPct val="100000"/>
              </a:lnSpc>
              <a:spcBef>
                <a:spcPts val="0"/>
              </a:spcBef>
              <a:spcAft>
                <a:spcPts val="0"/>
              </a:spcAft>
              <a:buSzPts val="1400"/>
              <a:buNone/>
            </a:pPr>
            <a:endParaRPr lang="en-US" sz="1100" dirty="0"/>
          </a:p>
          <a:p>
            <a:pPr marL="171450" lvl="0" indent="-82550" algn="l" rtl="0">
              <a:lnSpc>
                <a:spcPct val="100000"/>
              </a:lnSpc>
              <a:spcBef>
                <a:spcPts val="0"/>
              </a:spcBef>
              <a:spcAft>
                <a:spcPts val="0"/>
              </a:spcAft>
              <a:buSzPts val="1400"/>
              <a:buNone/>
            </a:pPr>
            <a:r>
              <a:rPr lang="en-US" sz="1100" dirty="0"/>
              <a:t>For the next few minutes, I would like to share with you a novel approach to automated knowledge management for security control assessment.</a:t>
            </a:r>
            <a:endParaRPr sz="1100"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recap, the process so far is to </a:t>
            </a:r>
          </a:p>
          <a:p>
            <a:pPr marL="0" lvl="0" indent="0" algn="l" rtl="0">
              <a:spcBef>
                <a:spcPts val="0"/>
              </a:spcBef>
              <a:spcAft>
                <a:spcPts val="0"/>
              </a:spcAft>
              <a:buNone/>
            </a:pPr>
            <a:r>
              <a:rPr lang="en-US" dirty="0"/>
              <a:t>1. load the datasets into Neo4J in a suitable format,</a:t>
            </a:r>
          </a:p>
          <a:p>
            <a:pPr marL="0" lvl="0" indent="0" algn="l" rtl="0">
              <a:spcBef>
                <a:spcPts val="0"/>
              </a:spcBef>
              <a:spcAft>
                <a:spcPts val="0"/>
              </a:spcAft>
              <a:buNone/>
            </a:pPr>
            <a:r>
              <a:rPr lang="en-US" dirty="0"/>
              <a:t>2. Extract keyphrase vocabulary from prose in those documents</a:t>
            </a:r>
          </a:p>
          <a:p>
            <a:pPr marL="0" lvl="0" indent="0" algn="l" rtl="0">
              <a:spcBef>
                <a:spcPts val="0"/>
              </a:spcBef>
              <a:spcAft>
                <a:spcPts val="0"/>
              </a:spcAft>
              <a:buNone/>
            </a:pPr>
            <a:r>
              <a:rPr lang="en-US" dirty="0"/>
              <a:t>3. Find mentions of those keyphrases in the original prose text, and </a:t>
            </a:r>
          </a:p>
          <a:p>
            <a:pPr marL="0" lvl="0" indent="0" algn="l" rtl="0">
              <a:spcBef>
                <a:spcPts val="0"/>
              </a:spcBef>
              <a:spcAft>
                <a:spcPts val="0"/>
              </a:spcAft>
              <a:buNone/>
            </a:pPr>
            <a:r>
              <a:rPr lang="en-US" dirty="0"/>
              <a:t>4. Locate the best matching Linked Open Data definition for that mention, with respect to context.</a:t>
            </a:r>
            <a:endParaRPr dirty="0"/>
          </a:p>
        </p:txBody>
      </p:sp>
      <p:sp>
        <p:nvSpPr>
          <p:cNvPr id="111" name="Google Shape;11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e0ea6583a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g2e0ea6583a3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0"/>
              </a:spcBef>
              <a:spcAft>
                <a:spcPts val="0"/>
              </a:spcAft>
              <a:buSzPts val="1400"/>
              <a:buNone/>
            </a:pPr>
            <a:r>
              <a:rPr lang="en-US" dirty="0"/>
              <a:t>Once keyphrases have been matched, the next step is to materialize the matching Linked Open Data definitions for each keyphrase mention.</a:t>
            </a:r>
          </a:p>
          <a:p>
            <a:pPr marL="139700" lvl="0" indent="0" algn="l" rtl="0">
              <a:lnSpc>
                <a:spcPct val="100000"/>
              </a:lnSpc>
              <a:spcBef>
                <a:spcPts val="0"/>
              </a:spcBef>
              <a:spcAft>
                <a:spcPts val="0"/>
              </a:spcAft>
              <a:buSzPts val="1400"/>
              <a:buNone/>
            </a:pPr>
            <a:r>
              <a:rPr lang="en-US" dirty="0"/>
              <a:t>Due to time limitations, I couldn’t examine the Linked Open Data structure, so I opted to use what I’m calling “Learned Associations” as a proxy.</a:t>
            </a:r>
          </a:p>
          <a:p>
            <a:pPr marL="139700" lvl="0" indent="0" algn="l" rtl="0">
              <a:lnSpc>
                <a:spcPct val="100000"/>
              </a:lnSpc>
              <a:spcBef>
                <a:spcPts val="0"/>
              </a:spcBef>
              <a:spcAft>
                <a:spcPts val="0"/>
              </a:spcAft>
              <a:buSzPts val="1400"/>
              <a:buNone/>
            </a:pPr>
            <a:r>
              <a:rPr lang="en-US" dirty="0"/>
              <a:t>So, what are learned associations?</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e0ea6583a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g2e0ea6583a3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76200" lvl="0" indent="0" algn="l" rtl="0">
              <a:lnSpc>
                <a:spcPct val="100000"/>
              </a:lnSpc>
              <a:spcBef>
                <a:spcPts val="600"/>
              </a:spcBef>
              <a:spcAft>
                <a:spcPts val="0"/>
              </a:spcAft>
              <a:buSzPts val="2400"/>
              <a:buNone/>
            </a:pPr>
            <a:r>
              <a:rPr lang="en-US" sz="1100" dirty="0"/>
              <a:t>A learned association is an inference drawn by the program about what concepts are related to one another.</a:t>
            </a:r>
          </a:p>
          <a:p>
            <a:pPr marL="457200" lvl="0" indent="-381000" algn="l" rtl="0">
              <a:lnSpc>
                <a:spcPct val="100000"/>
              </a:lnSpc>
              <a:spcBef>
                <a:spcPts val="600"/>
              </a:spcBef>
              <a:spcAft>
                <a:spcPts val="0"/>
              </a:spcAft>
              <a:buSzPts val="2400"/>
              <a:buChar char="▰"/>
            </a:pPr>
            <a:r>
              <a:rPr lang="en-US" sz="1100" dirty="0"/>
              <a:t>This is necessary because the tree-like structure of LOD does not guarantee suitable paths between definitional nodes.</a:t>
            </a:r>
          </a:p>
          <a:p>
            <a:pPr marL="457200" lvl="0" indent="-381000" algn="l" rtl="0">
              <a:lnSpc>
                <a:spcPct val="100000"/>
              </a:lnSpc>
              <a:spcBef>
                <a:spcPts val="600"/>
              </a:spcBef>
              <a:spcAft>
                <a:spcPts val="0"/>
              </a:spcAft>
              <a:buSzPts val="2400"/>
              <a:buChar char="▰"/>
            </a:pPr>
            <a:r>
              <a:rPr lang="en-US" sz="1100" dirty="0"/>
              <a:t>Learned associations are created when two keyphrases are mentioned in the same field.</a:t>
            </a:r>
          </a:p>
          <a:p>
            <a:pPr marL="457200" marR="0" lvl="0" indent="-381000" algn="l" defTabSz="914400" rtl="0" eaLnBrk="1" fontAlgn="auto" latinLnBrk="0" hangingPunct="1">
              <a:lnSpc>
                <a:spcPct val="100000"/>
              </a:lnSpc>
              <a:spcBef>
                <a:spcPts val="600"/>
              </a:spcBef>
              <a:spcAft>
                <a:spcPts val="0"/>
              </a:spcAft>
              <a:buClr>
                <a:srgbClr val="000000"/>
              </a:buClr>
              <a:buSzPts val="2400"/>
              <a:buFont typeface="Arial"/>
              <a:buChar char="▰"/>
              <a:tabLst/>
              <a:defRPr/>
            </a:pPr>
            <a:r>
              <a:rPr lang="en-US" dirty="0"/>
              <a:t>Note that in this example, the keyphrase “Admin” matches the Linked Open Data node for “root” because root’s description was the most cosine similar.</a:t>
            </a:r>
            <a:endParaRPr lang="en-US" sz="1100" dirty="0"/>
          </a:p>
          <a:p>
            <a:pPr marL="457200" lvl="0" indent="-381000" algn="l" rtl="0">
              <a:lnSpc>
                <a:spcPct val="100000"/>
              </a:lnSpc>
              <a:spcBef>
                <a:spcPts val="600"/>
              </a:spcBef>
              <a:spcAft>
                <a:spcPts val="0"/>
              </a:spcAft>
              <a:buSzPts val="2400"/>
              <a:buChar char="▰"/>
            </a:pPr>
            <a:r>
              <a:rPr lang="en-US" sz="1100" dirty="0"/>
              <a:t>Learned associations have a strength computed as the product of the cosine similarities of their contributing mentions. If an existing learned association would be assigned a lesser strength than it already has, it keeps the existing value instead.</a:t>
            </a:r>
          </a:p>
          <a:p>
            <a:pPr marL="457200" lvl="0" indent="-381000" algn="l" rtl="0">
              <a:lnSpc>
                <a:spcPct val="100000"/>
              </a:lnSpc>
              <a:spcBef>
                <a:spcPts val="600"/>
              </a:spcBef>
              <a:spcAft>
                <a:spcPts val="0"/>
              </a:spcAft>
              <a:buSzPts val="2400"/>
              <a:buChar char="▰"/>
            </a:pPr>
            <a:r>
              <a:rPr lang="en-US" sz="1100" dirty="0"/>
              <a:t>This has the added benefit of creating another filter for strong associations only.</a:t>
            </a:r>
          </a:p>
        </p:txBody>
      </p:sp>
    </p:spTree>
    <p:extLst>
      <p:ext uri="{BB962C8B-B14F-4D97-AF65-F5344CB8AC3E}">
        <p14:creationId xmlns:p14="http://schemas.microsoft.com/office/powerpoint/2010/main" val="10050302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e0ea6583a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g2e0ea6583a3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n-US" dirty="0"/>
              <a:t>Pictured is the end product of automatic association. </a:t>
            </a:r>
          </a:p>
          <a:p>
            <a:pPr marL="457200" lvl="0" indent="-317500" algn="l" rtl="0">
              <a:lnSpc>
                <a:spcPct val="100000"/>
              </a:lnSpc>
              <a:spcBef>
                <a:spcPts val="0"/>
              </a:spcBef>
              <a:spcAft>
                <a:spcPts val="0"/>
              </a:spcAft>
              <a:buSzPts val="1400"/>
              <a:buChar char="●"/>
            </a:pPr>
            <a:r>
              <a:rPr lang="en-US" dirty="0"/>
              <a:t>This is an association path across both a direct coreference of the keyphrase “audit trail” and an indirect coreference of “recording” and “audit trail” across the learned association.</a:t>
            </a:r>
          </a:p>
          <a:p>
            <a:pPr marL="457200" lvl="0" indent="-317500" algn="l" rtl="0">
              <a:lnSpc>
                <a:spcPct val="100000"/>
              </a:lnSpc>
              <a:spcBef>
                <a:spcPts val="0"/>
              </a:spcBef>
              <a:spcAft>
                <a:spcPts val="0"/>
              </a:spcAft>
              <a:buSzPts val="1400"/>
              <a:buChar char="●"/>
            </a:pPr>
            <a:r>
              <a:rPr lang="en-US" dirty="0"/>
              <a:t>Several of these association pathways occurring together should be evidence of conceptual relatedness of those document elements.</a:t>
            </a:r>
          </a:p>
          <a:p>
            <a:pPr marL="457200" lvl="0" indent="-317500" algn="l" rtl="0">
              <a:lnSpc>
                <a:spcPct val="100000"/>
              </a:lnSpc>
              <a:spcBef>
                <a:spcPts val="0"/>
              </a:spcBef>
              <a:spcAft>
                <a:spcPts val="0"/>
              </a:spcAft>
              <a:buSzPts val="1400"/>
              <a:buChar char="●"/>
            </a:pPr>
            <a:r>
              <a:rPr lang="en-US" dirty="0"/>
              <a:t>This image on its own is weak evidence that RMF security control AU-12 enhancement 1, the blue node, is applicable to the Windows Server 2012 STIG, the upper right red node, and therefore the systems to which that STIG would apply.</a:t>
            </a:r>
            <a:endParaRPr dirty="0"/>
          </a:p>
        </p:txBody>
      </p:sp>
    </p:spTree>
    <p:extLst>
      <p:ext uri="{BB962C8B-B14F-4D97-AF65-F5344CB8AC3E}">
        <p14:creationId xmlns:p14="http://schemas.microsoft.com/office/powerpoint/2010/main" val="627218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e0ea6583a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g2e0ea6583a3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endParaRPr dirty="0"/>
          </a:p>
        </p:txBody>
      </p:sp>
    </p:spTree>
    <p:extLst>
      <p:ext uri="{BB962C8B-B14F-4D97-AF65-F5344CB8AC3E}">
        <p14:creationId xmlns:p14="http://schemas.microsoft.com/office/powerpoint/2010/main" val="27292166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e0ea6583a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g2e0ea6583a3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endParaRPr dirty="0"/>
          </a:p>
        </p:txBody>
      </p:sp>
    </p:spTree>
    <p:extLst>
      <p:ext uri="{BB962C8B-B14F-4D97-AF65-F5344CB8AC3E}">
        <p14:creationId xmlns:p14="http://schemas.microsoft.com/office/powerpoint/2010/main" val="6153998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219112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997919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70093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an overview of my brief presentation today.</a:t>
            </a:r>
          </a:p>
        </p:txBody>
      </p:sp>
    </p:spTree>
    <p:extLst>
      <p:ext uri="{BB962C8B-B14F-4D97-AF65-F5344CB8AC3E}">
        <p14:creationId xmlns:p14="http://schemas.microsoft.com/office/powerpoint/2010/main" val="174527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a preview of the output from the program I developed.</a:t>
            </a:r>
          </a:p>
          <a:p>
            <a:pPr marL="0" lvl="0" indent="0" algn="l" rtl="0">
              <a:spcBef>
                <a:spcPts val="0"/>
              </a:spcBef>
              <a:spcAft>
                <a:spcPts val="0"/>
              </a:spcAft>
              <a:buNone/>
            </a:pPr>
            <a:r>
              <a:rPr lang="en-US" dirty="0"/>
              <a:t>The picture is a graph composed of nodes and edges.</a:t>
            </a:r>
          </a:p>
          <a:p>
            <a:pPr marL="0" lvl="0" indent="0" algn="l" rtl="0">
              <a:spcBef>
                <a:spcPts val="0"/>
              </a:spcBef>
              <a:spcAft>
                <a:spcPts val="0"/>
              </a:spcAft>
              <a:buNone/>
            </a:pPr>
            <a:r>
              <a:rPr lang="en-US" dirty="0"/>
              <a:t>The circles represent nodes and the arrows represent edges.</a:t>
            </a:r>
          </a:p>
          <a:p>
            <a:pPr marL="0" lvl="0" indent="0" algn="l" rtl="0">
              <a:spcBef>
                <a:spcPts val="0"/>
              </a:spcBef>
              <a:spcAft>
                <a:spcPts val="0"/>
              </a:spcAft>
              <a:buNone/>
            </a:pPr>
            <a:r>
              <a:rPr lang="en-US" dirty="0"/>
              <a:t>The red and the blue nodes are each parts of documents to compare.</a:t>
            </a:r>
          </a:p>
          <a:p>
            <a:pPr marL="0" lvl="0" indent="0" algn="l" rtl="0">
              <a:spcBef>
                <a:spcPts val="0"/>
              </a:spcBef>
              <a:spcAft>
                <a:spcPts val="0"/>
              </a:spcAft>
              <a:buNone/>
            </a:pPr>
            <a:r>
              <a:rPr lang="en-US" dirty="0"/>
              <a:t>In this case, the red nodes are DISA Security Technical Implementation Guides or STIGs</a:t>
            </a:r>
          </a:p>
          <a:p>
            <a:pPr marL="0" lvl="0" indent="0" algn="l" rtl="0">
              <a:spcBef>
                <a:spcPts val="0"/>
              </a:spcBef>
              <a:spcAft>
                <a:spcPts val="0"/>
              </a:spcAft>
              <a:buNone/>
            </a:pPr>
            <a:r>
              <a:rPr lang="en-US" dirty="0"/>
              <a:t>And the blue nodes are from NIST Risk Management Framework Revision 5</a:t>
            </a:r>
          </a:p>
          <a:p>
            <a:pPr marL="0" lvl="0" indent="0" algn="l" rtl="0">
              <a:spcBef>
                <a:spcPts val="0"/>
              </a:spcBef>
              <a:spcAft>
                <a:spcPts val="0"/>
              </a:spcAft>
              <a:buNone/>
            </a:pPr>
            <a:r>
              <a:rPr lang="en-US" dirty="0"/>
              <a:t>The green nodes are from Linked Open Data sources such as Wikidata or </a:t>
            </a:r>
            <a:r>
              <a:rPr lang="en-US" dirty="0" err="1"/>
              <a:t>DBPedia</a:t>
            </a:r>
            <a:endParaRPr lang="en-US" dirty="0"/>
          </a:p>
          <a:p>
            <a:pPr marL="0" lvl="0" indent="0" algn="l" rtl="0">
              <a:spcBef>
                <a:spcPts val="0"/>
              </a:spcBef>
              <a:spcAft>
                <a:spcPts val="0"/>
              </a:spcAft>
              <a:buNone/>
            </a:pPr>
            <a:r>
              <a:rPr lang="en-US" dirty="0"/>
              <a:t>All of the edges connecting nodes to each other in this image have been inferred by the program.</a:t>
            </a:r>
          </a:p>
          <a:p>
            <a:pPr marL="0" lvl="0" indent="0" algn="l" rtl="0">
              <a:spcBef>
                <a:spcPts val="0"/>
              </a:spcBef>
              <a:spcAft>
                <a:spcPts val="0"/>
              </a:spcAft>
              <a:buNone/>
            </a:pPr>
            <a:r>
              <a:rPr lang="en-US" dirty="0"/>
              <a:t>This graph is a mapping of a STIG to RMF Security Control Catalogue, </a:t>
            </a:r>
          </a:p>
          <a:p>
            <a:pPr marL="0" lvl="0" indent="0" algn="l" rtl="0">
              <a:spcBef>
                <a:spcPts val="0"/>
              </a:spcBef>
              <a:spcAft>
                <a:spcPts val="0"/>
              </a:spcAft>
              <a:buNone/>
            </a:pPr>
            <a:r>
              <a:rPr lang="en-US" dirty="0"/>
              <a:t>but the approach should apply to any pair of conceptually related documents.</a:t>
            </a:r>
            <a:endParaRPr dirty="0"/>
          </a:p>
        </p:txBody>
      </p:sp>
      <p:sp>
        <p:nvSpPr>
          <p:cNvPr id="111" name="Google Shape;11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6900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Security analysts need to figure out how documents interact during the design and assessment steps within the RMF process.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As a case in point, if RMF poses a requirement and STIG shows how it should be implemented, we should try to bridge those automatically to reduce the need for human involvement by finding what I call association paths.</a:t>
            </a:r>
          </a:p>
          <a:p>
            <a:pPr marL="0" lvl="0" indent="0" algn="l" rtl="0">
              <a:spcBef>
                <a:spcPts val="0"/>
              </a:spcBef>
              <a:spcAft>
                <a:spcPts val="0"/>
              </a:spcAft>
              <a:buNone/>
            </a:pPr>
            <a:endParaRPr dirty="0"/>
          </a:p>
        </p:txBody>
      </p:sp>
      <p:sp>
        <p:nvSpPr>
          <p:cNvPr id="59" name="Google Shape;5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59" name="Google Shape;5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8365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 name="Google Shape;7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r>
              <a:rPr lang="en-US" dirty="0"/>
              <a:t>As a primer, in this project I use RDF or Resource Description Framework,</a:t>
            </a:r>
          </a:p>
          <a:p>
            <a:pPr marL="457200" lvl="0" indent="-228600" algn="l" rtl="0">
              <a:lnSpc>
                <a:spcPct val="100000"/>
              </a:lnSpc>
              <a:spcBef>
                <a:spcPts val="0"/>
              </a:spcBef>
              <a:spcAft>
                <a:spcPts val="0"/>
              </a:spcAft>
              <a:buSzPts val="1400"/>
              <a:buNone/>
            </a:pPr>
            <a:r>
              <a:rPr lang="en-US" dirty="0"/>
              <a:t>Neo4J as a graph Database management system,</a:t>
            </a:r>
          </a:p>
          <a:p>
            <a:pPr marL="457200" lvl="0" indent="-228600" algn="l" rtl="0">
              <a:lnSpc>
                <a:spcPct val="100000"/>
              </a:lnSpc>
              <a:spcBef>
                <a:spcPts val="0"/>
              </a:spcBef>
              <a:spcAft>
                <a:spcPts val="0"/>
              </a:spcAft>
              <a:buSzPts val="1400"/>
              <a:buNone/>
            </a:pPr>
            <a:r>
              <a:rPr lang="en-US" dirty="0"/>
              <a:t>And LOD or Linked Open Data</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used readily available data as a proof of concept.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As previously mentioned, I’m looking for a mapping between RMF Rev. 5 and STIGs.</a:t>
            </a:r>
            <a:endParaRPr dirty="0"/>
          </a:p>
        </p:txBody>
      </p:sp>
      <p:sp>
        <p:nvSpPr>
          <p:cNvPr id="103" name="Google Shape;10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slide describes the keyphrase matching approach, considering the context of the keyphrase mention.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Keyphrases eventually become the intermediate nodes in association paths.</a:t>
            </a:r>
            <a:endParaRPr dirty="0"/>
          </a:p>
        </p:txBody>
      </p:sp>
      <p:sp>
        <p:nvSpPr>
          <p:cNvPr id="103" name="Google Shape;10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7199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n-US" dirty="0"/>
              <a:t>These are the assumptions that drove the development of the keyphrase matcher.</a:t>
            </a:r>
          </a:p>
          <a:p>
            <a:pPr marL="457200" lvl="0" indent="-317500" algn="l" rtl="0">
              <a:lnSpc>
                <a:spcPct val="100000"/>
              </a:lnSpc>
              <a:spcBef>
                <a:spcPts val="0"/>
              </a:spcBef>
              <a:spcAft>
                <a:spcPts val="0"/>
              </a:spcAft>
              <a:buSzPts val="1400"/>
              <a:buChar char="●"/>
            </a:pPr>
            <a:r>
              <a:rPr lang="en-US" dirty="0"/>
              <a:t>I assume that context embeddings from a pretrained language model are useful for numerical comparison</a:t>
            </a:r>
          </a:p>
          <a:p>
            <a:pPr marL="457200" lvl="0" indent="-317500" algn="l" rtl="0">
              <a:lnSpc>
                <a:spcPct val="100000"/>
              </a:lnSpc>
              <a:spcBef>
                <a:spcPts val="0"/>
              </a:spcBef>
              <a:spcAft>
                <a:spcPts val="0"/>
              </a:spcAft>
              <a:buSzPts val="1400"/>
              <a:buChar char="●"/>
            </a:pPr>
            <a:r>
              <a:rPr lang="en-US" dirty="0"/>
              <a:t>I assume that cosine similarity of those embeddings is a good representation of how related the concepts are</a:t>
            </a:r>
          </a:p>
          <a:p>
            <a:pPr marL="457200" lvl="0" indent="-317500" algn="l" rtl="0">
              <a:lnSpc>
                <a:spcPct val="100000"/>
              </a:lnSpc>
              <a:spcBef>
                <a:spcPts val="0"/>
              </a:spcBef>
              <a:spcAft>
                <a:spcPts val="0"/>
              </a:spcAft>
              <a:buSzPts val="1400"/>
              <a:buChar char="●"/>
            </a:pPr>
            <a:r>
              <a:rPr lang="en-US" dirty="0"/>
              <a:t>I assume that building a path of such connections is a way to represent conceptual links</a:t>
            </a:r>
            <a:endParaRPr dirty="0"/>
          </a:p>
        </p:txBody>
      </p:sp>
    </p:spTree>
    <p:extLst>
      <p:ext uri="{BB962C8B-B14F-4D97-AF65-F5344CB8AC3E}">
        <p14:creationId xmlns:p14="http://schemas.microsoft.com/office/powerpoint/2010/main" val="27458634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16"/>
          <p:cNvSpPr/>
          <p:nvPr/>
        </p:nvSpPr>
        <p:spPr>
          <a:xfrm>
            <a:off x="7544483" y="657775"/>
            <a:ext cx="1299300" cy="4329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12" name="Google Shape;12;p16"/>
          <p:cNvGrpSpPr/>
          <p:nvPr/>
        </p:nvGrpSpPr>
        <p:grpSpPr>
          <a:xfrm>
            <a:off x="182385" y="0"/>
            <a:ext cx="8661398" cy="5150588"/>
            <a:chOff x="0" y="-7088"/>
            <a:chExt cx="8661398" cy="5150588"/>
          </a:xfrm>
        </p:grpSpPr>
        <p:sp>
          <p:nvSpPr>
            <p:cNvPr id="13" name="Google Shape;13;p16"/>
            <p:cNvSpPr/>
            <p:nvPr/>
          </p:nvSpPr>
          <p:spPr>
            <a:xfrm>
              <a:off x="0" y="0"/>
              <a:ext cx="3525000" cy="5143500"/>
            </a:xfrm>
            <a:prstGeom prst="rect">
              <a:avLst/>
            </a:prstGeom>
            <a:solidFill>
              <a:srgbClr val="C7D3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16"/>
            <p:cNvSpPr/>
            <p:nvPr/>
          </p:nvSpPr>
          <p:spPr>
            <a:xfrm rot="10800000" flipH="1">
              <a:off x="3517898" y="-7088"/>
              <a:ext cx="5143500" cy="5143500"/>
            </a:xfrm>
            <a:prstGeom prst="rtTriangle">
              <a:avLst/>
            </a:prstGeom>
            <a:solidFill>
              <a:srgbClr val="C7D3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5" name="Google Shape;15;p16"/>
          <p:cNvGrpSpPr/>
          <p:nvPr/>
        </p:nvGrpSpPr>
        <p:grpSpPr>
          <a:xfrm rot="10800000" flipH="1">
            <a:off x="1" y="1090763"/>
            <a:ext cx="8847502" cy="2961975"/>
            <a:chOff x="-8178042" y="-4493254"/>
            <a:chExt cx="19483597" cy="6522736"/>
          </a:xfrm>
        </p:grpSpPr>
        <p:sp>
          <p:nvSpPr>
            <p:cNvPr id="16" name="Google Shape;16;p16"/>
            <p:cNvSpPr/>
            <p:nvPr/>
          </p:nvSpPr>
          <p:spPr>
            <a:xfrm>
              <a:off x="-8178042" y="-4493118"/>
              <a:ext cx="12968400" cy="6522600"/>
            </a:xfrm>
            <a:prstGeom prst="rect">
              <a:avLst/>
            </a:prstGeom>
            <a:solidFill>
              <a:srgbClr val="3F537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7" name="Google Shape;17;p16"/>
            <p:cNvSpPr/>
            <p:nvPr/>
          </p:nvSpPr>
          <p:spPr>
            <a:xfrm>
              <a:off x="4782955" y="-4493254"/>
              <a:ext cx="6522600" cy="6522600"/>
            </a:xfrm>
            <a:prstGeom prst="rtTriangle">
              <a:avLst/>
            </a:prstGeom>
            <a:solidFill>
              <a:srgbClr val="3F537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8" name="Google Shape;18;p16"/>
          <p:cNvGrpSpPr/>
          <p:nvPr/>
        </p:nvGrpSpPr>
        <p:grpSpPr>
          <a:xfrm>
            <a:off x="3677236" y="4278349"/>
            <a:ext cx="5480828" cy="432996"/>
            <a:chOff x="5582265" y="4646738"/>
            <a:chExt cx="5480828" cy="432996"/>
          </a:xfrm>
        </p:grpSpPr>
        <p:sp>
          <p:nvSpPr>
            <p:cNvPr id="19" name="Google Shape;19;p16"/>
            <p:cNvSpPr/>
            <p:nvPr/>
          </p:nvSpPr>
          <p:spPr>
            <a:xfrm rot="10800000">
              <a:off x="5582265"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 name="Google Shape;20;p16"/>
            <p:cNvGrpSpPr/>
            <p:nvPr/>
          </p:nvGrpSpPr>
          <p:grpSpPr>
            <a:xfrm flipH="1">
              <a:off x="5585232" y="4646738"/>
              <a:ext cx="5477861" cy="304551"/>
              <a:chOff x="-24158748" y="330075"/>
              <a:chExt cx="30568423" cy="1699506"/>
            </a:xfrm>
          </p:grpSpPr>
          <p:sp>
            <p:nvSpPr>
              <p:cNvPr id="21" name="Google Shape;21;p16"/>
              <p:cNvSpPr/>
              <p:nvPr/>
            </p:nvSpPr>
            <p:spPr>
              <a:xfrm>
                <a:off x="-24158748" y="330081"/>
                <a:ext cx="28908000" cy="1699500"/>
              </a:xfrm>
              <a:prstGeom prst="rect">
                <a:avLst/>
              </a:prstGeom>
              <a:solidFill>
                <a:srgbClr val="FF98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16"/>
              <p:cNvSpPr/>
              <p:nvPr/>
            </p:nvSpPr>
            <p:spPr>
              <a:xfrm>
                <a:off x="4710175"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3" name="Google Shape;23;p16"/>
          <p:cNvSpPr txBox="1">
            <a:spLocks noGrp="1"/>
          </p:cNvSpPr>
          <p:nvPr>
            <p:ph type="ctrTitle"/>
          </p:nvPr>
        </p:nvSpPr>
        <p:spPr>
          <a:xfrm>
            <a:off x="685800" y="1090750"/>
            <a:ext cx="5367900" cy="2961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pic>
        <p:nvPicPr>
          <p:cNvPr id="24" name="Google Shape;24;p16"/>
          <p:cNvPicPr preferRelativeResize="0"/>
          <p:nvPr/>
        </p:nvPicPr>
        <p:blipFill rotWithShape="1">
          <a:blip r:embed="rId2">
            <a:alphaModFix/>
          </a:blip>
          <a:srcRect/>
          <a:stretch/>
        </p:blipFill>
        <p:spPr>
          <a:xfrm>
            <a:off x="0" y="4243277"/>
            <a:ext cx="914400" cy="9144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5"/>
        <p:cNvGrpSpPr/>
        <p:nvPr/>
      </p:nvGrpSpPr>
      <p:grpSpPr>
        <a:xfrm>
          <a:off x="0" y="0"/>
          <a:ext cx="0" cy="0"/>
          <a:chOff x="0" y="0"/>
          <a:chExt cx="0" cy="0"/>
        </a:xfrm>
      </p:grpSpPr>
      <p:grpSp>
        <p:nvGrpSpPr>
          <p:cNvPr id="26" name="Google Shape;26;p17"/>
          <p:cNvGrpSpPr/>
          <p:nvPr/>
        </p:nvGrpSpPr>
        <p:grpSpPr>
          <a:xfrm>
            <a:off x="-4" y="40"/>
            <a:ext cx="7072430" cy="1327315"/>
            <a:chOff x="-4" y="40"/>
            <a:chExt cx="7072430" cy="1327315"/>
          </a:xfrm>
        </p:grpSpPr>
        <p:sp>
          <p:nvSpPr>
            <p:cNvPr id="27" name="Google Shape;27;p17"/>
            <p:cNvSpPr/>
            <p:nvPr/>
          </p:nvSpPr>
          <p:spPr>
            <a:xfrm>
              <a:off x="6292649" y="126425"/>
              <a:ext cx="779700" cy="2598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28" name="Google Shape;28;p17"/>
            <p:cNvGrpSpPr/>
            <p:nvPr/>
          </p:nvGrpSpPr>
          <p:grpSpPr>
            <a:xfrm rot="10800000" flipH="1">
              <a:off x="3" y="40"/>
              <a:ext cx="6756168" cy="1327315"/>
              <a:chOff x="-2168138" y="330075"/>
              <a:chExt cx="8650663" cy="1699506"/>
            </a:xfrm>
          </p:grpSpPr>
          <p:sp>
            <p:nvSpPr>
              <p:cNvPr id="29" name="Google Shape;29;p17"/>
              <p:cNvSpPr/>
              <p:nvPr/>
            </p:nvSpPr>
            <p:spPr>
              <a:xfrm>
                <a:off x="-2168138" y="330081"/>
                <a:ext cx="6958200" cy="1699500"/>
              </a:xfrm>
              <a:prstGeom prst="rect">
                <a:avLst/>
              </a:prstGeom>
              <a:solidFill>
                <a:srgbClr val="C7D3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30" name="Google Shape;30;p17"/>
              <p:cNvSpPr/>
              <p:nvPr/>
            </p:nvSpPr>
            <p:spPr>
              <a:xfrm>
                <a:off x="4783025"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31" name="Google Shape;31;p17"/>
            <p:cNvGrpSpPr/>
            <p:nvPr/>
          </p:nvGrpSpPr>
          <p:grpSpPr>
            <a:xfrm rot="10800000" flipH="1">
              <a:off x="-4" y="381007"/>
              <a:ext cx="7072430" cy="771744"/>
              <a:chOff x="-9092084" y="330075"/>
              <a:chExt cx="15574609" cy="1699501"/>
            </a:xfrm>
          </p:grpSpPr>
          <p:sp>
            <p:nvSpPr>
              <p:cNvPr id="32" name="Google Shape;32;p17"/>
              <p:cNvSpPr/>
              <p:nvPr/>
            </p:nvSpPr>
            <p:spPr>
              <a:xfrm>
                <a:off x="-9092084" y="330076"/>
                <a:ext cx="13882200" cy="1699500"/>
              </a:xfrm>
              <a:prstGeom prst="rect">
                <a:avLst/>
              </a:prstGeom>
              <a:solidFill>
                <a:srgbClr val="3F537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33" name="Google Shape;33;p17"/>
              <p:cNvSpPr/>
              <p:nvPr/>
            </p:nvSpPr>
            <p:spPr>
              <a:xfrm>
                <a:off x="4783025"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grpSp>
        <p:nvGrpSpPr>
          <p:cNvPr id="34" name="Google Shape;34;p17"/>
          <p:cNvGrpSpPr/>
          <p:nvPr/>
        </p:nvGrpSpPr>
        <p:grpSpPr>
          <a:xfrm>
            <a:off x="6946842" y="4472723"/>
            <a:ext cx="2202830" cy="670795"/>
            <a:chOff x="5575242" y="4472723"/>
            <a:chExt cx="2202830" cy="670795"/>
          </a:xfrm>
        </p:grpSpPr>
        <p:sp>
          <p:nvSpPr>
            <p:cNvPr id="35" name="Google Shape;35;p17"/>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 name="Google Shape;36;p17"/>
            <p:cNvGrpSpPr/>
            <p:nvPr/>
          </p:nvGrpSpPr>
          <p:grpSpPr>
            <a:xfrm flipH="1">
              <a:off x="5734850" y="4472723"/>
              <a:ext cx="2040837" cy="670795"/>
              <a:chOff x="1297954" y="330075"/>
              <a:chExt cx="5169293" cy="1699506"/>
            </a:xfrm>
          </p:grpSpPr>
          <p:sp>
            <p:nvSpPr>
              <p:cNvPr id="37" name="Google Shape;37;p17"/>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17"/>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 name="Google Shape;39;p17"/>
            <p:cNvGrpSpPr/>
            <p:nvPr/>
          </p:nvGrpSpPr>
          <p:grpSpPr>
            <a:xfrm flipH="1">
              <a:off x="5578209" y="4646738"/>
              <a:ext cx="2199863" cy="304563"/>
              <a:chOff x="-5827153" y="330075"/>
              <a:chExt cx="12276019" cy="1699569"/>
            </a:xfrm>
          </p:grpSpPr>
          <p:sp>
            <p:nvSpPr>
              <p:cNvPr id="40" name="Google Shape;40;p17"/>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17"/>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2" name="Google Shape;42;p17"/>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sz="3600"/>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43" name="Google Shape;43;p17"/>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lvl="0" indent="-381000" algn="l">
              <a:lnSpc>
                <a:spcPct val="100000"/>
              </a:lnSpc>
              <a:spcBef>
                <a:spcPts val="600"/>
              </a:spcBef>
              <a:spcAft>
                <a:spcPts val="0"/>
              </a:spcAft>
              <a:buSzPts val="2400"/>
              <a:buChar char="▰"/>
              <a:defRPr sz="2800"/>
            </a:lvl1pPr>
            <a:lvl2pPr marL="914400" lvl="1" indent="-381000" algn="l">
              <a:lnSpc>
                <a:spcPct val="100000"/>
              </a:lnSpc>
              <a:spcBef>
                <a:spcPts val="1000"/>
              </a:spcBef>
              <a:spcAft>
                <a:spcPts val="0"/>
              </a:spcAft>
              <a:buSzPts val="2400"/>
              <a:buChar char="▻"/>
              <a:defRPr/>
            </a:lvl2pPr>
            <a:lvl3pPr marL="1371600" lvl="2" indent="-381000" algn="l">
              <a:lnSpc>
                <a:spcPct val="100000"/>
              </a:lnSpc>
              <a:spcBef>
                <a:spcPts val="1000"/>
              </a:spcBef>
              <a:spcAft>
                <a:spcPts val="0"/>
              </a:spcAft>
              <a:buSzPts val="2400"/>
              <a:buChar char="▻"/>
              <a:defRPr/>
            </a:lvl3pPr>
            <a:lvl4pPr marL="1828800" lvl="3" indent="-381000" algn="l">
              <a:lnSpc>
                <a:spcPct val="100000"/>
              </a:lnSpc>
              <a:spcBef>
                <a:spcPts val="1000"/>
              </a:spcBef>
              <a:spcAft>
                <a:spcPts val="0"/>
              </a:spcAft>
              <a:buSzPts val="2400"/>
              <a:buChar char="▻"/>
              <a:defRPr/>
            </a:lvl4pPr>
            <a:lvl5pPr marL="2286000" lvl="4" indent="-381000" algn="l">
              <a:lnSpc>
                <a:spcPct val="100000"/>
              </a:lnSpc>
              <a:spcBef>
                <a:spcPts val="1000"/>
              </a:spcBef>
              <a:spcAft>
                <a:spcPts val="0"/>
              </a:spcAft>
              <a:buSzPts val="2400"/>
              <a:buChar char="▻"/>
              <a:defRPr/>
            </a:lvl5pPr>
            <a:lvl6pPr marL="2743200" lvl="5" indent="-381000" algn="l">
              <a:lnSpc>
                <a:spcPct val="100000"/>
              </a:lnSpc>
              <a:spcBef>
                <a:spcPts val="1000"/>
              </a:spcBef>
              <a:spcAft>
                <a:spcPts val="0"/>
              </a:spcAft>
              <a:buSzPts val="2400"/>
              <a:buChar char="▻"/>
              <a:defRPr/>
            </a:lvl6pPr>
            <a:lvl7pPr marL="3200400" lvl="6" indent="-381000" algn="l">
              <a:lnSpc>
                <a:spcPct val="100000"/>
              </a:lnSpc>
              <a:spcBef>
                <a:spcPts val="1000"/>
              </a:spcBef>
              <a:spcAft>
                <a:spcPts val="0"/>
              </a:spcAft>
              <a:buSzPts val="2400"/>
              <a:buChar char="▻"/>
              <a:defRPr/>
            </a:lvl7pPr>
            <a:lvl8pPr marL="3657600" lvl="7" indent="-381000" algn="l">
              <a:lnSpc>
                <a:spcPct val="100000"/>
              </a:lnSpc>
              <a:spcBef>
                <a:spcPts val="1000"/>
              </a:spcBef>
              <a:spcAft>
                <a:spcPts val="0"/>
              </a:spcAft>
              <a:buSzPts val="2400"/>
              <a:buChar char="▻"/>
              <a:defRPr/>
            </a:lvl8pPr>
            <a:lvl9pPr marL="4114800" lvl="8" indent="-381000" algn="l">
              <a:lnSpc>
                <a:spcPct val="100000"/>
              </a:lnSpc>
              <a:spcBef>
                <a:spcPts val="1000"/>
              </a:spcBef>
              <a:spcAft>
                <a:spcPts val="1000"/>
              </a:spcAft>
              <a:buSzPts val="2400"/>
              <a:buChar char="▻"/>
              <a:defRPr/>
            </a:lvl9pPr>
          </a:lstStyle>
          <a:p>
            <a:endParaRPr/>
          </a:p>
        </p:txBody>
      </p:sp>
      <p:sp>
        <p:nvSpPr>
          <p:cNvPr id="44" name="Google Shape;44;p1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pic>
        <p:nvPicPr>
          <p:cNvPr id="45" name="Google Shape;45;p17"/>
          <p:cNvPicPr preferRelativeResize="0"/>
          <p:nvPr/>
        </p:nvPicPr>
        <p:blipFill rotWithShape="1">
          <a:blip r:embed="rId2">
            <a:alphaModFix/>
          </a:blip>
          <a:srcRect/>
          <a:stretch/>
        </p:blipFill>
        <p:spPr>
          <a:xfrm>
            <a:off x="0" y="4253392"/>
            <a:ext cx="914400" cy="9144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46"/>
        <p:cNvGrpSpPr/>
        <p:nvPr/>
      </p:nvGrpSpPr>
      <p:grpSpPr>
        <a:xfrm>
          <a:off x="0" y="0"/>
          <a:ext cx="0" cy="0"/>
          <a:chOff x="0" y="0"/>
          <a:chExt cx="0" cy="0"/>
        </a:xfrm>
      </p:grpSpPr>
      <p:sp>
        <p:nvSpPr>
          <p:cNvPr id="47" name="Google Shape;47;p18"/>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48" name="Google Shape;48;p1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SzPts val="1200"/>
              <a:buNone/>
              <a:defRPr/>
            </a:lvl1pPr>
            <a:lvl2pPr marL="0" lvl="1" indent="0" algn="r">
              <a:lnSpc>
                <a:spcPct val="100000"/>
              </a:lnSpc>
              <a:spcBef>
                <a:spcPts val="0"/>
              </a:spcBef>
              <a:spcAft>
                <a:spcPts val="0"/>
              </a:spcAft>
              <a:buSzPts val="1200"/>
              <a:buNone/>
              <a:defRPr/>
            </a:lvl2pPr>
            <a:lvl3pPr marL="0" lvl="2" indent="0" algn="r">
              <a:lnSpc>
                <a:spcPct val="100000"/>
              </a:lnSpc>
              <a:spcBef>
                <a:spcPts val="0"/>
              </a:spcBef>
              <a:spcAft>
                <a:spcPts val="0"/>
              </a:spcAft>
              <a:buSzPts val="1200"/>
              <a:buNone/>
              <a:defRPr/>
            </a:lvl3pPr>
            <a:lvl4pPr marL="0" lvl="3" indent="0" algn="r">
              <a:lnSpc>
                <a:spcPct val="100000"/>
              </a:lnSpc>
              <a:spcBef>
                <a:spcPts val="0"/>
              </a:spcBef>
              <a:spcAft>
                <a:spcPts val="0"/>
              </a:spcAft>
              <a:buSzPts val="1200"/>
              <a:buNone/>
              <a:defRPr/>
            </a:lvl4pPr>
            <a:lvl5pPr marL="0" lvl="4" indent="0" algn="r">
              <a:lnSpc>
                <a:spcPct val="100000"/>
              </a:lnSpc>
              <a:spcBef>
                <a:spcPts val="0"/>
              </a:spcBef>
              <a:spcAft>
                <a:spcPts val="0"/>
              </a:spcAft>
              <a:buSzPts val="1200"/>
              <a:buNone/>
              <a:defRPr/>
            </a:lvl5pPr>
            <a:lvl6pPr marL="0" lvl="5" indent="0" algn="r">
              <a:lnSpc>
                <a:spcPct val="100000"/>
              </a:lnSpc>
              <a:spcBef>
                <a:spcPts val="0"/>
              </a:spcBef>
              <a:spcAft>
                <a:spcPts val="0"/>
              </a:spcAft>
              <a:buSzPts val="1200"/>
              <a:buNone/>
              <a:defRPr/>
            </a:lvl6pPr>
            <a:lvl7pPr marL="0" lvl="6" indent="0" algn="r">
              <a:lnSpc>
                <a:spcPct val="100000"/>
              </a:lnSpc>
              <a:spcBef>
                <a:spcPts val="0"/>
              </a:spcBef>
              <a:spcAft>
                <a:spcPts val="0"/>
              </a:spcAft>
              <a:buSzPts val="1200"/>
              <a:buNone/>
              <a:defRPr/>
            </a:lvl7pPr>
            <a:lvl8pPr marL="0" lvl="7" indent="0" algn="r">
              <a:lnSpc>
                <a:spcPct val="100000"/>
              </a:lnSpc>
              <a:spcBef>
                <a:spcPts val="0"/>
              </a:spcBef>
              <a:spcAft>
                <a:spcPts val="0"/>
              </a:spcAft>
              <a:buSzPts val="1200"/>
              <a:buNone/>
              <a:defRPr/>
            </a:lvl8pPr>
            <a:lvl9pPr marL="0" lvl="8" indent="0" algn="r">
              <a:lnSpc>
                <a:spcPct val="100000"/>
              </a:lnSpc>
              <a:spcBef>
                <a:spcPts val="0"/>
              </a:spcBef>
              <a:spcAft>
                <a:spcPts val="0"/>
              </a:spcAft>
              <a:buSzPts val="120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dpi="0" rotWithShape="1">
          <a:blip r:embed="rId5">
            <a:alphaModFix amt="13000"/>
            <a:lum/>
          </a:blip>
          <a:srcRect/>
          <a:stretch>
            <a:fillRect t="-42000" b="-42000"/>
          </a:stretch>
        </a:blip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FFFFFF"/>
              </a:buClr>
              <a:buSzPts val="2000"/>
              <a:buFont typeface="Roboto Condensed"/>
              <a:buNone/>
              <a:defRPr sz="2000" b="1" i="0" u="none" strike="noStrike" cap="none">
                <a:solidFill>
                  <a:srgbClr val="FFFFFF"/>
                </a:solidFill>
                <a:latin typeface="Roboto Condensed"/>
                <a:ea typeface="Roboto Condensed"/>
                <a:cs typeface="Roboto Condensed"/>
                <a:sym typeface="Roboto Condensed"/>
              </a:defRPr>
            </a:lvl1pPr>
            <a:lvl2pPr marR="0" lvl="1" algn="l" rtl="0">
              <a:lnSpc>
                <a:spcPct val="100000"/>
              </a:lnSpc>
              <a:spcBef>
                <a:spcPts val="0"/>
              </a:spcBef>
              <a:spcAft>
                <a:spcPts val="0"/>
              </a:spcAft>
              <a:buClr>
                <a:srgbClr val="FFFFFF"/>
              </a:buClr>
              <a:buSzPts val="2000"/>
              <a:buFont typeface="Roboto Condensed"/>
              <a:buNone/>
              <a:defRPr sz="2000" b="1" i="0" u="none" strike="noStrike" cap="none">
                <a:solidFill>
                  <a:srgbClr val="FFFFFF"/>
                </a:solidFill>
                <a:latin typeface="Roboto Condensed"/>
                <a:ea typeface="Roboto Condensed"/>
                <a:cs typeface="Roboto Condensed"/>
                <a:sym typeface="Roboto Condensed"/>
              </a:defRPr>
            </a:lvl2pPr>
            <a:lvl3pPr marR="0" lvl="2" algn="l" rtl="0">
              <a:lnSpc>
                <a:spcPct val="100000"/>
              </a:lnSpc>
              <a:spcBef>
                <a:spcPts val="0"/>
              </a:spcBef>
              <a:spcAft>
                <a:spcPts val="0"/>
              </a:spcAft>
              <a:buClr>
                <a:srgbClr val="FFFFFF"/>
              </a:buClr>
              <a:buSzPts val="2000"/>
              <a:buFont typeface="Roboto Condensed"/>
              <a:buNone/>
              <a:defRPr sz="2000" b="1" i="0" u="none" strike="noStrike" cap="none">
                <a:solidFill>
                  <a:srgbClr val="FFFFFF"/>
                </a:solidFill>
                <a:latin typeface="Roboto Condensed"/>
                <a:ea typeface="Roboto Condensed"/>
                <a:cs typeface="Roboto Condensed"/>
                <a:sym typeface="Roboto Condensed"/>
              </a:defRPr>
            </a:lvl3pPr>
            <a:lvl4pPr marR="0" lvl="3" algn="l" rtl="0">
              <a:lnSpc>
                <a:spcPct val="100000"/>
              </a:lnSpc>
              <a:spcBef>
                <a:spcPts val="0"/>
              </a:spcBef>
              <a:spcAft>
                <a:spcPts val="0"/>
              </a:spcAft>
              <a:buClr>
                <a:srgbClr val="FFFFFF"/>
              </a:buClr>
              <a:buSzPts val="2000"/>
              <a:buFont typeface="Roboto Condensed"/>
              <a:buNone/>
              <a:defRPr sz="2000" b="1" i="0" u="none" strike="noStrike" cap="none">
                <a:solidFill>
                  <a:srgbClr val="FFFFFF"/>
                </a:solidFill>
                <a:latin typeface="Roboto Condensed"/>
                <a:ea typeface="Roboto Condensed"/>
                <a:cs typeface="Roboto Condensed"/>
                <a:sym typeface="Roboto Condensed"/>
              </a:defRPr>
            </a:lvl4pPr>
            <a:lvl5pPr marR="0" lvl="4" algn="l" rtl="0">
              <a:lnSpc>
                <a:spcPct val="100000"/>
              </a:lnSpc>
              <a:spcBef>
                <a:spcPts val="0"/>
              </a:spcBef>
              <a:spcAft>
                <a:spcPts val="0"/>
              </a:spcAft>
              <a:buClr>
                <a:srgbClr val="FFFFFF"/>
              </a:buClr>
              <a:buSzPts val="2000"/>
              <a:buFont typeface="Roboto Condensed"/>
              <a:buNone/>
              <a:defRPr sz="2000" b="1" i="0" u="none" strike="noStrike" cap="none">
                <a:solidFill>
                  <a:srgbClr val="FFFFFF"/>
                </a:solidFill>
                <a:latin typeface="Roboto Condensed"/>
                <a:ea typeface="Roboto Condensed"/>
                <a:cs typeface="Roboto Condensed"/>
                <a:sym typeface="Roboto Condensed"/>
              </a:defRPr>
            </a:lvl5pPr>
            <a:lvl6pPr marR="0" lvl="5" algn="l" rtl="0">
              <a:lnSpc>
                <a:spcPct val="100000"/>
              </a:lnSpc>
              <a:spcBef>
                <a:spcPts val="0"/>
              </a:spcBef>
              <a:spcAft>
                <a:spcPts val="0"/>
              </a:spcAft>
              <a:buClr>
                <a:srgbClr val="FFFFFF"/>
              </a:buClr>
              <a:buSzPts val="2000"/>
              <a:buFont typeface="Roboto Condensed"/>
              <a:buNone/>
              <a:defRPr sz="2000" b="1" i="0" u="none" strike="noStrike" cap="none">
                <a:solidFill>
                  <a:srgbClr val="FFFFFF"/>
                </a:solidFill>
                <a:latin typeface="Roboto Condensed"/>
                <a:ea typeface="Roboto Condensed"/>
                <a:cs typeface="Roboto Condensed"/>
                <a:sym typeface="Roboto Condensed"/>
              </a:defRPr>
            </a:lvl6pPr>
            <a:lvl7pPr marR="0" lvl="6" algn="l" rtl="0">
              <a:lnSpc>
                <a:spcPct val="100000"/>
              </a:lnSpc>
              <a:spcBef>
                <a:spcPts val="0"/>
              </a:spcBef>
              <a:spcAft>
                <a:spcPts val="0"/>
              </a:spcAft>
              <a:buClr>
                <a:srgbClr val="FFFFFF"/>
              </a:buClr>
              <a:buSzPts val="2000"/>
              <a:buFont typeface="Roboto Condensed"/>
              <a:buNone/>
              <a:defRPr sz="2000" b="1" i="0" u="none" strike="noStrike" cap="none">
                <a:solidFill>
                  <a:srgbClr val="FFFFFF"/>
                </a:solidFill>
                <a:latin typeface="Roboto Condensed"/>
                <a:ea typeface="Roboto Condensed"/>
                <a:cs typeface="Roboto Condensed"/>
                <a:sym typeface="Roboto Condensed"/>
              </a:defRPr>
            </a:lvl7pPr>
            <a:lvl8pPr marR="0" lvl="7" algn="l" rtl="0">
              <a:lnSpc>
                <a:spcPct val="100000"/>
              </a:lnSpc>
              <a:spcBef>
                <a:spcPts val="0"/>
              </a:spcBef>
              <a:spcAft>
                <a:spcPts val="0"/>
              </a:spcAft>
              <a:buClr>
                <a:srgbClr val="FFFFFF"/>
              </a:buClr>
              <a:buSzPts val="2000"/>
              <a:buFont typeface="Roboto Condensed"/>
              <a:buNone/>
              <a:defRPr sz="2000" b="1" i="0" u="none" strike="noStrike" cap="none">
                <a:solidFill>
                  <a:srgbClr val="FFFFFF"/>
                </a:solidFill>
                <a:latin typeface="Roboto Condensed"/>
                <a:ea typeface="Roboto Condensed"/>
                <a:cs typeface="Roboto Condensed"/>
                <a:sym typeface="Roboto Condensed"/>
              </a:defRPr>
            </a:lvl8pPr>
            <a:lvl9pPr marR="0" lvl="8" algn="l" rtl="0">
              <a:lnSpc>
                <a:spcPct val="100000"/>
              </a:lnSpc>
              <a:spcBef>
                <a:spcPts val="0"/>
              </a:spcBef>
              <a:spcAft>
                <a:spcPts val="0"/>
              </a:spcAft>
              <a:buClr>
                <a:srgbClr val="FFFFFF"/>
              </a:buClr>
              <a:buSzPts val="2000"/>
              <a:buFont typeface="Roboto Condensed"/>
              <a:buNone/>
              <a:defRPr sz="2000" b="1" i="0" u="none" strike="noStrike" cap="none">
                <a:solidFill>
                  <a:srgbClr val="FFFFFF"/>
                </a:solidFill>
                <a:latin typeface="Roboto Condensed"/>
                <a:ea typeface="Roboto Condensed"/>
                <a:cs typeface="Roboto Condensed"/>
                <a:sym typeface="Roboto Condensed"/>
              </a:defRPr>
            </a:lvl9pPr>
          </a:lstStyle>
          <a:p>
            <a:endParaRPr/>
          </a:p>
        </p:txBody>
      </p:sp>
      <p:sp>
        <p:nvSpPr>
          <p:cNvPr id="7" name="Google Shape;7;p15"/>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marR="0" lvl="0" indent="-381000" algn="l" rtl="0">
              <a:lnSpc>
                <a:spcPct val="100000"/>
              </a:lnSpc>
              <a:spcBef>
                <a:spcPts val="6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9pPr>
          </a:lstStyle>
          <a:p>
            <a:endParaRPr/>
          </a:p>
        </p:txBody>
      </p:sp>
      <p:sp>
        <p:nvSpPr>
          <p:cNvPr id="8" name="Google Shape;8;p15"/>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1pPr>
            <a:lvl2pPr marL="0" marR="0" lvl="1" indent="0" algn="r" rtl="0">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2pPr>
            <a:lvl3pPr marL="0" marR="0" lvl="2" indent="0" algn="r" rtl="0">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3pPr>
            <a:lvl4pPr marL="0" marR="0" lvl="3" indent="0" algn="r" rtl="0">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4pPr>
            <a:lvl5pPr marL="0" marR="0" lvl="4" indent="0" algn="r" rtl="0">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5pPr>
            <a:lvl6pPr marL="0" marR="0" lvl="5" indent="0" algn="r" rtl="0">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6pPr>
            <a:lvl7pPr marL="0" marR="0" lvl="6" indent="0" algn="r" rtl="0">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7pPr>
            <a:lvl8pPr marL="0" marR="0" lvl="7" indent="0" algn="r" rtl="0">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8pPr>
            <a:lvl9pPr marL="0" marR="0" lvl="8" indent="0" algn="r" rtl="0">
              <a:lnSpc>
                <a:spcPct val="100000"/>
              </a:lnSpc>
              <a:spcBef>
                <a:spcPts val="0"/>
              </a:spcBef>
              <a:spcAft>
                <a:spcPts val="0"/>
              </a:spcAft>
              <a:buClr>
                <a:srgbClr val="000000"/>
              </a:buClr>
              <a:buSzPts val="1200"/>
              <a:buFont typeface="Arial"/>
              <a:buNone/>
              <a:defRPr sz="1200" b="1" i="0" u="none" strike="noStrike" cap="none">
                <a:solidFill>
                  <a:srgbClr val="FFFFFF"/>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pic>
        <p:nvPicPr>
          <p:cNvPr id="9" name="Google Shape;9;p15"/>
          <p:cNvPicPr preferRelativeResize="0"/>
          <p:nvPr/>
        </p:nvPicPr>
        <p:blipFill rotWithShape="1">
          <a:blip r:embed="rId6">
            <a:alphaModFix/>
          </a:blip>
          <a:srcRect/>
          <a:stretch/>
        </p:blipFill>
        <p:spPr>
          <a:xfrm>
            <a:off x="0" y="4243277"/>
            <a:ext cx="914400" cy="9144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sv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4.sv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DMonCityU/associative-mapping"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Google Shape;53;p1"/>
          <p:cNvSpPr txBox="1">
            <a:spLocks noGrp="1"/>
          </p:cNvSpPr>
          <p:nvPr>
            <p:ph type="ctrTitle"/>
          </p:nvPr>
        </p:nvSpPr>
        <p:spPr>
          <a:xfrm>
            <a:off x="155576" y="1177119"/>
            <a:ext cx="7193492" cy="930203"/>
          </a:xfrm>
          <a:prstGeom prst="rect">
            <a:avLst/>
          </a:prstGeom>
          <a:noFill/>
          <a:ln>
            <a:noFill/>
          </a:ln>
        </p:spPr>
        <p:txBody>
          <a:bodyPr spcFirstLastPara="1" wrap="square" lIns="91425" tIns="91425" rIns="91425" bIns="91425" anchor="ctr" anchorCtr="0">
            <a:noAutofit/>
          </a:bodyPr>
          <a:lstStyle/>
          <a:p>
            <a:pPr marL="0" lvl="0" indent="0" rtl="0">
              <a:lnSpc>
                <a:spcPct val="150000"/>
              </a:lnSpc>
              <a:spcBef>
                <a:spcPts val="0"/>
              </a:spcBef>
              <a:spcAft>
                <a:spcPts val="0"/>
              </a:spcAft>
              <a:buSzPts val="4800"/>
              <a:buNone/>
            </a:pPr>
            <a:r>
              <a:rPr lang="en-US" sz="2400" dirty="0">
                <a:latin typeface="Verdana"/>
                <a:ea typeface="Verdana"/>
                <a:cs typeface="Verdana"/>
                <a:sym typeface="Verdana"/>
              </a:rPr>
              <a:t>Learned Associations</a:t>
            </a:r>
            <a:br>
              <a:rPr lang="en-US" sz="1800" dirty="0">
                <a:latin typeface="Verdana"/>
                <a:ea typeface="Verdana"/>
                <a:cs typeface="Verdana"/>
                <a:sym typeface="Verdana"/>
              </a:rPr>
            </a:br>
            <a:r>
              <a:rPr lang="en-US" sz="1400" dirty="0">
                <a:latin typeface="Verdana"/>
                <a:ea typeface="Verdana"/>
                <a:cs typeface="Verdana"/>
                <a:sym typeface="Verdana"/>
              </a:rPr>
              <a:t>Mapping Cybersecurity Document Semantics with Linked Data</a:t>
            </a:r>
            <a:endParaRPr sz="3600" dirty="0"/>
          </a:p>
        </p:txBody>
      </p:sp>
      <p:sp>
        <p:nvSpPr>
          <p:cNvPr id="54" name="Google Shape;54;p1" descr="Image result for city university of seattle logo we are all about the finish"/>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55" name="Google Shape;55;p1"/>
          <p:cNvSpPr txBox="1"/>
          <p:nvPr/>
        </p:nvSpPr>
        <p:spPr>
          <a:xfrm>
            <a:off x="12422" y="2107322"/>
            <a:ext cx="6404993" cy="1835365"/>
          </a:xfrm>
          <a:prstGeom prst="rect">
            <a:avLst/>
          </a:prstGeom>
          <a:noFill/>
          <a:ln>
            <a:noFill/>
          </a:ln>
        </p:spPr>
        <p:txBody>
          <a:bodyPr spcFirstLastPara="1" wrap="square" lIns="91425" tIns="91425" rIns="91425" bIns="91425" anchor="ctr" anchorCtr="0">
            <a:noAutofit/>
          </a:bodyPr>
          <a:lstStyle/>
          <a:p>
            <a:pPr marL="76200" marR="0" lvl="0" indent="0" algn="ctr" rtl="0">
              <a:lnSpc>
                <a:spcPct val="100000"/>
              </a:lnSpc>
              <a:spcBef>
                <a:spcPts val="600"/>
              </a:spcBef>
              <a:spcAft>
                <a:spcPts val="0"/>
              </a:spcAft>
              <a:buClr>
                <a:srgbClr val="C7D3E6"/>
              </a:buClr>
              <a:buSzPts val="2400"/>
              <a:buFont typeface="Roboto Condensed Light"/>
              <a:buNone/>
            </a:pPr>
            <a:r>
              <a:rPr lang="en-US" sz="1600" b="0" i="0" u="none" strike="noStrike" cap="none" dirty="0">
                <a:solidFill>
                  <a:schemeClr val="lt1"/>
                </a:solidFill>
                <a:latin typeface="Roboto Condensed Light"/>
                <a:ea typeface="Roboto Condensed Light"/>
                <a:cs typeface="Roboto Condensed Light"/>
                <a:sym typeface="Roboto Condensed Light"/>
              </a:rPr>
              <a:t>Daniel Montague</a:t>
            </a:r>
            <a:endParaRPr sz="2400" b="0" i="0" u="none" strike="noStrike" cap="none" dirty="0">
              <a:solidFill>
                <a:schemeClr val="lt1"/>
              </a:solidFill>
              <a:latin typeface="Roboto Condensed Light"/>
              <a:ea typeface="Roboto Condensed Light"/>
              <a:cs typeface="Roboto Condensed Light"/>
              <a:sym typeface="Roboto Condensed Light"/>
            </a:endParaRPr>
          </a:p>
          <a:p>
            <a:pPr marL="76200" marR="0" lvl="0" indent="0" algn="ctr" rtl="0">
              <a:lnSpc>
                <a:spcPct val="100000"/>
              </a:lnSpc>
              <a:spcBef>
                <a:spcPts val="600"/>
              </a:spcBef>
              <a:spcAft>
                <a:spcPts val="0"/>
              </a:spcAft>
              <a:buClr>
                <a:srgbClr val="C7D3E6"/>
              </a:buClr>
              <a:buSzPts val="2400"/>
              <a:buFont typeface="Roboto Condensed Light"/>
              <a:buNone/>
            </a:pPr>
            <a:r>
              <a:rPr lang="en-US" sz="1600" b="0" i="0" u="none" strike="noStrike" cap="none" dirty="0">
                <a:solidFill>
                  <a:schemeClr val="lt1"/>
                </a:solidFill>
                <a:latin typeface="Roboto Condensed Light"/>
                <a:ea typeface="Roboto Condensed Light"/>
                <a:cs typeface="Roboto Condensed Light"/>
                <a:sym typeface="Roboto Condensed Light"/>
              </a:rPr>
              <a:t>CY665 – Cybersecurity Capstone</a:t>
            </a:r>
            <a:endParaRPr dirty="0"/>
          </a:p>
          <a:p>
            <a:pPr marL="76200" marR="0" lvl="0" indent="0" algn="ctr" rtl="0">
              <a:lnSpc>
                <a:spcPct val="100000"/>
              </a:lnSpc>
              <a:spcBef>
                <a:spcPts val="600"/>
              </a:spcBef>
              <a:spcAft>
                <a:spcPts val="0"/>
              </a:spcAft>
              <a:buClr>
                <a:srgbClr val="C7D3E6"/>
              </a:buClr>
              <a:buSzPts val="2400"/>
              <a:buFont typeface="Roboto Condensed Light"/>
              <a:buNone/>
            </a:pPr>
            <a:r>
              <a:rPr lang="en-US" sz="1600" b="0" i="0" u="none" strike="noStrike" cap="none" dirty="0">
                <a:solidFill>
                  <a:schemeClr val="lt1"/>
                </a:solidFill>
                <a:latin typeface="Roboto Condensed Light"/>
                <a:ea typeface="Roboto Condensed Light"/>
                <a:cs typeface="Roboto Condensed Light"/>
                <a:sym typeface="Roboto Condensed Light"/>
              </a:rPr>
              <a:t>Spring 2024</a:t>
            </a:r>
            <a:br>
              <a:rPr lang="en-US" sz="1600" b="0" i="0" u="none" strike="noStrike" cap="none" dirty="0">
                <a:solidFill>
                  <a:schemeClr val="lt1"/>
                </a:solidFill>
                <a:latin typeface="Roboto Condensed Light"/>
                <a:ea typeface="Roboto Condensed Light"/>
                <a:cs typeface="Roboto Condensed Light"/>
                <a:sym typeface="Roboto Condensed Light"/>
              </a:rPr>
            </a:br>
            <a:r>
              <a:rPr lang="en-US" sz="1600" b="0" i="0" u="none" strike="noStrike" cap="none" dirty="0">
                <a:solidFill>
                  <a:schemeClr val="lt1"/>
                </a:solidFill>
                <a:latin typeface="Roboto Condensed Light"/>
                <a:ea typeface="Roboto Condensed Light"/>
                <a:cs typeface="Roboto Condensed Light"/>
                <a:sym typeface="Roboto Condensed Light"/>
              </a:rPr>
              <a:t>Master of Science in Cybersecurity</a:t>
            </a:r>
            <a:endParaRPr sz="2400" b="0" i="0" u="none" strike="noStrike" cap="none" dirty="0">
              <a:solidFill>
                <a:schemeClr val="lt1"/>
              </a:solidFill>
              <a:latin typeface="Roboto Condensed Light"/>
              <a:ea typeface="Roboto Condensed Light"/>
              <a:cs typeface="Roboto Condensed Light"/>
              <a:sym typeface="Roboto Condensed Light"/>
            </a:endParaRPr>
          </a:p>
          <a:p>
            <a:pPr marL="76200" marR="0" lvl="0" indent="0" algn="ctr" rtl="0">
              <a:lnSpc>
                <a:spcPct val="100000"/>
              </a:lnSpc>
              <a:spcBef>
                <a:spcPts val="600"/>
              </a:spcBef>
              <a:spcAft>
                <a:spcPts val="0"/>
              </a:spcAft>
              <a:buClr>
                <a:srgbClr val="C7D3E6"/>
              </a:buClr>
              <a:buSzPts val="2400"/>
              <a:buFont typeface="Roboto Condensed Light"/>
              <a:buNone/>
            </a:pPr>
            <a:r>
              <a:rPr lang="en-US" sz="1500" b="0" i="0" u="none" strike="noStrike" cap="none" dirty="0">
                <a:solidFill>
                  <a:schemeClr val="lt1"/>
                </a:solidFill>
                <a:latin typeface="Roboto Condensed Light"/>
                <a:ea typeface="Roboto Condensed Light"/>
                <a:cs typeface="Roboto Condensed Light"/>
                <a:sym typeface="Roboto Condensed Light"/>
              </a:rPr>
              <a:t>School of Technology &amp; Computing (STC)</a:t>
            </a:r>
            <a:endParaRPr dirty="0"/>
          </a:p>
        </p:txBody>
      </p:sp>
      <p:pic>
        <p:nvPicPr>
          <p:cNvPr id="56" name="Google Shape;56;p1"/>
          <p:cNvPicPr preferRelativeResize="0"/>
          <p:nvPr/>
        </p:nvPicPr>
        <p:blipFill rotWithShape="1">
          <a:blip r:embed="rId3">
            <a:alphaModFix/>
          </a:blip>
          <a:srcRect/>
          <a:stretch/>
        </p:blipFill>
        <p:spPr>
          <a:xfrm>
            <a:off x="7800975" y="3264620"/>
            <a:ext cx="914400" cy="914400"/>
          </a:xfrm>
          <a:prstGeom prst="rect">
            <a:avLst/>
          </a:prstGeom>
          <a:noFill/>
          <a:ln w="9525" cap="flat" cmpd="sng">
            <a:solidFill>
              <a:schemeClr val="accent1"/>
            </a:solidFill>
            <a:prstDash val="solid"/>
            <a:round/>
            <a:headEnd type="none" w="sm" len="sm"/>
            <a:tailEnd type="none" w="sm" len="sm"/>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8"/>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dirty="0"/>
              <a:t>Approach (Recap)</a:t>
            </a:r>
            <a:endParaRPr dirty="0"/>
          </a:p>
        </p:txBody>
      </p:sp>
      <p:sp>
        <p:nvSpPr>
          <p:cNvPr id="114" name="Google Shape;114;p8"/>
          <p:cNvSpPr txBox="1">
            <a:spLocks noGrp="1"/>
          </p:cNvSpPr>
          <p:nvPr>
            <p:ph type="body" idx="1"/>
          </p:nvPr>
        </p:nvSpPr>
        <p:spPr>
          <a:xfrm>
            <a:off x="619193" y="3128190"/>
            <a:ext cx="2299132" cy="1404475"/>
          </a:xfrm>
          <a:prstGeom prst="rect">
            <a:avLst/>
          </a:prstGeom>
          <a:noFill/>
          <a:ln>
            <a:noFill/>
          </a:ln>
        </p:spPr>
        <p:txBody>
          <a:bodyPr spcFirstLastPara="1" wrap="square" lIns="91425" tIns="91425" rIns="91425" bIns="91425" anchor="ctr" anchorCtr="0">
            <a:noAutofit/>
          </a:bodyPr>
          <a:lstStyle/>
          <a:p>
            <a:pPr marL="457200" lvl="0" indent="-381000" algn="l" rtl="0">
              <a:lnSpc>
                <a:spcPct val="100000"/>
              </a:lnSpc>
              <a:spcBef>
                <a:spcPts val="600"/>
              </a:spcBef>
              <a:spcAft>
                <a:spcPts val="0"/>
              </a:spcAft>
              <a:buSzPts val="2400"/>
              <a:buChar char="▰"/>
            </a:pPr>
            <a:r>
              <a:rPr lang="en-US" sz="2000" dirty="0"/>
              <a:t>Find Keyphrase Mentions in Prose</a:t>
            </a:r>
            <a:endParaRPr dirty="0"/>
          </a:p>
        </p:txBody>
      </p:sp>
      <p:sp>
        <p:nvSpPr>
          <p:cNvPr id="115" name="Google Shape;115;p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pic>
        <p:nvPicPr>
          <p:cNvPr id="116" name="Google Shape;116;p8" descr="A drawing of a person writing on a whiteboard&#10;&#10;Description automatically generated"/>
          <p:cNvPicPr preferRelativeResize="0"/>
          <p:nvPr/>
        </p:nvPicPr>
        <p:blipFill rotWithShape="1">
          <a:blip r:embed="rId3">
            <a:alphaModFix/>
          </a:blip>
          <a:srcRect/>
          <a:stretch/>
        </p:blipFill>
        <p:spPr>
          <a:xfrm>
            <a:off x="2830297" y="1456412"/>
            <a:ext cx="3180088" cy="3180088"/>
          </a:xfrm>
          <a:prstGeom prst="rect">
            <a:avLst/>
          </a:prstGeom>
          <a:noFill/>
          <a:ln>
            <a:noFill/>
          </a:ln>
        </p:spPr>
      </p:pic>
      <p:sp>
        <p:nvSpPr>
          <p:cNvPr id="117" name="Google Shape;117;p8"/>
          <p:cNvSpPr txBox="1"/>
          <p:nvPr/>
        </p:nvSpPr>
        <p:spPr>
          <a:xfrm>
            <a:off x="6010385" y="1456412"/>
            <a:ext cx="2834900" cy="1522578"/>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00000"/>
              </a:lnSpc>
              <a:spcBef>
                <a:spcPts val="600"/>
              </a:spcBef>
              <a:spcAft>
                <a:spcPts val="0"/>
              </a:spcAft>
              <a:buClr>
                <a:srgbClr val="C7D3E6"/>
              </a:buClr>
              <a:buSzPts val="2400"/>
              <a:buFont typeface="Roboto Condensed Light"/>
              <a:buChar char="▰"/>
            </a:pPr>
            <a:r>
              <a:rPr lang="en-US" sz="2000" b="0" i="0" u="none" strike="noStrike" cap="none" dirty="0">
                <a:solidFill>
                  <a:srgbClr val="263248"/>
                </a:solidFill>
                <a:latin typeface="Roboto Condensed Light"/>
                <a:ea typeface="Roboto Condensed Light"/>
                <a:cs typeface="Roboto Condensed Light"/>
                <a:sym typeface="Roboto Condensed Light"/>
              </a:rPr>
              <a:t>Extract Keyphrase Vocabulary from Prose in Loaded Datasets</a:t>
            </a:r>
            <a:endParaRPr dirty="0"/>
          </a:p>
        </p:txBody>
      </p:sp>
      <p:sp>
        <p:nvSpPr>
          <p:cNvPr id="118" name="Google Shape;118;p8"/>
          <p:cNvSpPr txBox="1"/>
          <p:nvPr/>
        </p:nvSpPr>
        <p:spPr>
          <a:xfrm>
            <a:off x="5982344" y="3130600"/>
            <a:ext cx="2750820" cy="1408675"/>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00000"/>
              </a:lnSpc>
              <a:spcBef>
                <a:spcPts val="600"/>
              </a:spcBef>
              <a:spcAft>
                <a:spcPts val="0"/>
              </a:spcAft>
              <a:buClr>
                <a:srgbClr val="C7D3E6"/>
              </a:buClr>
              <a:buSzPts val="2400"/>
              <a:buFont typeface="Roboto Condensed Light"/>
              <a:buChar char="▰"/>
            </a:pPr>
            <a:r>
              <a:rPr lang="en-US" sz="2000" b="0" i="0" u="none" strike="noStrike" cap="none">
                <a:solidFill>
                  <a:srgbClr val="263248"/>
                </a:solidFill>
                <a:latin typeface="Roboto Condensed Light"/>
                <a:ea typeface="Roboto Condensed Light"/>
                <a:cs typeface="Roboto Condensed Light"/>
                <a:sym typeface="Roboto Condensed Light"/>
              </a:rPr>
              <a:t>Resolve Keyphrase Mentions Against Linked Open Data</a:t>
            </a:r>
            <a:endParaRPr/>
          </a:p>
        </p:txBody>
      </p:sp>
      <p:sp>
        <p:nvSpPr>
          <p:cNvPr id="119" name="Google Shape;119;p8"/>
          <p:cNvSpPr txBox="1"/>
          <p:nvPr/>
        </p:nvSpPr>
        <p:spPr>
          <a:xfrm>
            <a:off x="619193" y="1623425"/>
            <a:ext cx="2094077" cy="1355565"/>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00000"/>
              </a:lnSpc>
              <a:spcBef>
                <a:spcPts val="600"/>
              </a:spcBef>
              <a:spcAft>
                <a:spcPts val="0"/>
              </a:spcAft>
              <a:buClr>
                <a:srgbClr val="C7D3E6"/>
              </a:buClr>
              <a:buSzPts val="2400"/>
              <a:buFont typeface="Roboto Condensed Light"/>
              <a:buChar char="▰"/>
            </a:pPr>
            <a:r>
              <a:rPr lang="en-US" sz="2000" b="0" i="0" u="none" strike="noStrike" cap="none" dirty="0">
                <a:solidFill>
                  <a:srgbClr val="263248"/>
                </a:solidFill>
                <a:latin typeface="Roboto Condensed Light"/>
                <a:ea typeface="Roboto Condensed Light"/>
                <a:cs typeface="Roboto Condensed Light"/>
                <a:sym typeface="Roboto Condensed Light"/>
              </a:rPr>
              <a:t>Load Datasets</a:t>
            </a:r>
            <a:endParaRPr dirty="0"/>
          </a:p>
          <a:p>
            <a:pPr marL="914400" marR="0" lvl="1" indent="-381000" algn="l" rtl="0">
              <a:lnSpc>
                <a:spcPct val="100000"/>
              </a:lnSpc>
              <a:spcBef>
                <a:spcPts val="1000"/>
              </a:spcBef>
              <a:spcAft>
                <a:spcPts val="0"/>
              </a:spcAft>
              <a:buClr>
                <a:srgbClr val="C7D3E6"/>
              </a:buClr>
              <a:buSzPts val="2400"/>
              <a:buFont typeface="Roboto Condensed Light"/>
              <a:buChar char="▻"/>
            </a:pPr>
            <a:r>
              <a:rPr lang="en-US" sz="1600" b="0" i="0" u="none" strike="noStrike" cap="none" dirty="0">
                <a:solidFill>
                  <a:srgbClr val="263248"/>
                </a:solidFill>
                <a:latin typeface="Roboto Condensed Light"/>
                <a:ea typeface="Roboto Condensed Light"/>
                <a:cs typeface="Roboto Condensed Light"/>
                <a:sym typeface="Roboto Condensed Light"/>
              </a:rPr>
              <a:t>RMF</a:t>
            </a:r>
            <a:endParaRPr dirty="0"/>
          </a:p>
          <a:p>
            <a:pPr marL="914400" marR="0" lvl="1" indent="-381000" algn="l" rtl="0">
              <a:lnSpc>
                <a:spcPct val="100000"/>
              </a:lnSpc>
              <a:spcBef>
                <a:spcPts val="1000"/>
              </a:spcBef>
              <a:spcAft>
                <a:spcPts val="0"/>
              </a:spcAft>
              <a:buClr>
                <a:srgbClr val="C7D3E6"/>
              </a:buClr>
              <a:buSzPts val="2400"/>
              <a:buFont typeface="Roboto Condensed Light"/>
              <a:buChar char="▻"/>
            </a:pPr>
            <a:r>
              <a:rPr lang="en-US" sz="1600" b="0" i="0" u="none" strike="noStrike" cap="none" dirty="0">
                <a:solidFill>
                  <a:srgbClr val="263248"/>
                </a:solidFill>
                <a:latin typeface="Roboto Condensed Light"/>
                <a:ea typeface="Roboto Condensed Light"/>
                <a:cs typeface="Roboto Condensed Light"/>
                <a:sym typeface="Roboto Condensed Light"/>
              </a:rPr>
              <a:t>STIG</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g2e0ea6583a3_0_0"/>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400" dirty="0"/>
              <a:t>Approach – Materialize LOD Definitions</a:t>
            </a:r>
            <a:endParaRPr sz="2400" dirty="0"/>
          </a:p>
        </p:txBody>
      </p:sp>
      <p:sp>
        <p:nvSpPr>
          <p:cNvPr id="98" name="Google Shape;98;g2e0ea6583a3_0_0"/>
          <p:cNvSpPr txBox="1">
            <a:spLocks noGrp="1"/>
          </p:cNvSpPr>
          <p:nvPr>
            <p:ph type="body" idx="1"/>
          </p:nvPr>
        </p:nvSpPr>
        <p:spPr>
          <a:xfrm>
            <a:off x="814275" y="1327350"/>
            <a:ext cx="5276100" cy="3145500"/>
          </a:xfrm>
          <a:prstGeom prst="rect">
            <a:avLst/>
          </a:prstGeom>
          <a:noFill/>
          <a:ln>
            <a:noFill/>
          </a:ln>
        </p:spPr>
        <p:txBody>
          <a:bodyPr spcFirstLastPara="1" wrap="square" lIns="91425" tIns="91425" rIns="91425" bIns="91425" anchor="ctr" anchorCtr="0">
            <a:noAutofit/>
          </a:bodyPr>
          <a:lstStyle/>
          <a:p>
            <a:pPr marL="457200" lvl="0" indent="-381000" algn="l" rtl="0">
              <a:lnSpc>
                <a:spcPct val="100000"/>
              </a:lnSpc>
              <a:spcBef>
                <a:spcPts val="600"/>
              </a:spcBef>
              <a:spcAft>
                <a:spcPts val="0"/>
              </a:spcAft>
              <a:buSzPts val="2400"/>
              <a:buChar char="▰"/>
            </a:pPr>
            <a:r>
              <a:rPr lang="en-US" sz="2000" dirty="0"/>
              <a:t>Once keyphrases are matched to LOD</a:t>
            </a:r>
          </a:p>
          <a:p>
            <a:pPr lvl="1">
              <a:spcBef>
                <a:spcPts val="600"/>
              </a:spcBef>
              <a:buChar char="▰"/>
            </a:pPr>
            <a:r>
              <a:rPr lang="en-US" sz="1600" dirty="0"/>
              <a:t>Relevant RDF is retrieved using NeoSemantics</a:t>
            </a:r>
          </a:p>
          <a:p>
            <a:pPr lvl="1">
              <a:spcBef>
                <a:spcPts val="600"/>
              </a:spcBef>
              <a:buChar char="▰"/>
            </a:pPr>
            <a:r>
              <a:rPr lang="en-US" sz="1600" dirty="0"/>
              <a:t>Graph algorithms link the LOD node to that mention</a:t>
            </a:r>
            <a:endParaRPr dirty="0"/>
          </a:p>
          <a:p>
            <a:pPr marL="457200" lvl="0" indent="-381000" algn="l" rtl="0">
              <a:lnSpc>
                <a:spcPct val="100000"/>
              </a:lnSpc>
              <a:spcBef>
                <a:spcPts val="600"/>
              </a:spcBef>
              <a:spcAft>
                <a:spcPts val="0"/>
              </a:spcAft>
              <a:buSzPts val="2400"/>
              <a:buChar char="▰"/>
            </a:pPr>
            <a:r>
              <a:rPr lang="en-US" sz="2000" dirty="0"/>
              <a:t>Over time, this builds a tree-like sample of LOD per endpoint</a:t>
            </a:r>
          </a:p>
          <a:p>
            <a:pPr marL="457200" lvl="0" indent="-381000" algn="l" rtl="0">
              <a:lnSpc>
                <a:spcPct val="100000"/>
              </a:lnSpc>
              <a:spcBef>
                <a:spcPts val="600"/>
              </a:spcBef>
              <a:spcAft>
                <a:spcPts val="0"/>
              </a:spcAft>
              <a:buSzPts val="2400"/>
              <a:buChar char="▰"/>
            </a:pPr>
            <a:r>
              <a:rPr lang="en-US" sz="2000" dirty="0"/>
              <a:t>“Learned Associations” build paths between branches and trees</a:t>
            </a:r>
          </a:p>
        </p:txBody>
      </p:sp>
      <p:sp>
        <p:nvSpPr>
          <p:cNvPr id="99" name="Google Shape;99;g2e0ea6583a3_0_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11</a:t>
            </a:fld>
            <a:endParaRPr/>
          </a:p>
        </p:txBody>
      </p:sp>
      <p:pic>
        <p:nvPicPr>
          <p:cNvPr id="100" name="Google Shape;100;g2e0ea6583a3_0_0" descr="A group of circles connected to each other&#10;&#10;Description automatically generated"/>
          <p:cNvPicPr preferRelativeResize="0"/>
          <p:nvPr/>
        </p:nvPicPr>
        <p:blipFill rotWithShape="1">
          <a:blip r:embed="rId3">
            <a:alphaModFix/>
          </a:blip>
          <a:srcRect/>
          <a:stretch/>
        </p:blipFill>
        <p:spPr>
          <a:xfrm>
            <a:off x="6090381" y="1327350"/>
            <a:ext cx="3011804" cy="301180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g2e0ea6583a3_0_0"/>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800" dirty="0"/>
              <a:t>Approach – Learned Associations</a:t>
            </a:r>
            <a:endParaRPr sz="2800" dirty="0"/>
          </a:p>
        </p:txBody>
      </p:sp>
      <p:sp>
        <p:nvSpPr>
          <p:cNvPr id="99" name="Google Shape;99;g2e0ea6583a3_0_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12</a:t>
            </a:fld>
            <a:endParaRPr/>
          </a:p>
        </p:txBody>
      </p:sp>
      <p:sp>
        <p:nvSpPr>
          <p:cNvPr id="2" name="Google Shape;106;p7">
            <a:extLst>
              <a:ext uri="{FF2B5EF4-FFF2-40B4-BE49-F238E27FC236}">
                <a16:creationId xmlns:a16="http://schemas.microsoft.com/office/drawing/2014/main" id="{20BBE04F-765C-F67F-2A6D-C951C3C8F033}"/>
              </a:ext>
            </a:extLst>
          </p:cNvPr>
          <p:cNvSpPr txBox="1">
            <a:spLocks/>
          </p:cNvSpPr>
          <p:nvPr/>
        </p:nvSpPr>
        <p:spPr>
          <a:xfrm>
            <a:off x="854753" y="1158775"/>
            <a:ext cx="7434494" cy="110781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C7D3E6"/>
              </a:buClr>
              <a:buSzPts val="2400"/>
              <a:buFont typeface="Roboto Condensed Light"/>
              <a:buChar char="▰"/>
              <a:defRPr sz="2800" b="0" i="0" u="none" strike="noStrike" cap="none">
                <a:solidFill>
                  <a:srgbClr val="263248"/>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9pPr>
          </a:lstStyle>
          <a:p>
            <a:r>
              <a:rPr lang="en-US" sz="1800" dirty="0"/>
              <a:t>Learned associations are created when two keyphrases are mentioned in the same field (direct coreference) and have a “strength” property</a:t>
            </a:r>
          </a:p>
          <a:p>
            <a:r>
              <a:rPr lang="en-US" sz="1800" dirty="0"/>
              <a:t>Learned associations can be filtered by strength</a:t>
            </a:r>
          </a:p>
        </p:txBody>
      </p:sp>
      <p:pic>
        <p:nvPicPr>
          <p:cNvPr id="6" name="Graphic 5">
            <a:extLst>
              <a:ext uri="{FF2B5EF4-FFF2-40B4-BE49-F238E27FC236}">
                <a16:creationId xmlns:a16="http://schemas.microsoft.com/office/drawing/2014/main" id="{8AFF48E3-5D8C-C223-5D55-F525C954F8D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4275" y="2131129"/>
            <a:ext cx="6948992" cy="3012371"/>
          </a:xfrm>
          <a:prstGeom prst="rect">
            <a:avLst/>
          </a:prstGeom>
        </p:spPr>
      </p:pic>
    </p:spTree>
    <p:extLst>
      <p:ext uri="{BB962C8B-B14F-4D97-AF65-F5344CB8AC3E}">
        <p14:creationId xmlns:p14="http://schemas.microsoft.com/office/powerpoint/2010/main" val="2889233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g2e0ea6583a3_0_0"/>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dirty="0"/>
              <a:t>Results</a:t>
            </a:r>
            <a:endParaRPr dirty="0"/>
          </a:p>
        </p:txBody>
      </p:sp>
      <p:sp>
        <p:nvSpPr>
          <p:cNvPr id="99" name="Google Shape;99;g2e0ea6583a3_0_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13</a:t>
            </a:fld>
            <a:endParaRPr/>
          </a:p>
        </p:txBody>
      </p:sp>
      <p:sp>
        <p:nvSpPr>
          <p:cNvPr id="6" name="Google Shape;98;g2e0ea6583a3_0_0">
            <a:extLst>
              <a:ext uri="{FF2B5EF4-FFF2-40B4-BE49-F238E27FC236}">
                <a16:creationId xmlns:a16="http://schemas.microsoft.com/office/drawing/2014/main" id="{5B952992-A3DB-DB43-9B6A-63AB6C8CEE77}"/>
              </a:ext>
            </a:extLst>
          </p:cNvPr>
          <p:cNvSpPr txBox="1">
            <a:spLocks/>
          </p:cNvSpPr>
          <p:nvPr/>
        </p:nvSpPr>
        <p:spPr>
          <a:xfrm>
            <a:off x="641313" y="1247516"/>
            <a:ext cx="7861374" cy="6774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C7D3E6"/>
              </a:buClr>
              <a:buSzPts val="2400"/>
              <a:buFont typeface="Roboto Condensed Light"/>
              <a:buChar char="▰"/>
              <a:defRPr sz="2800" b="0" i="0" u="none" strike="noStrike" cap="none">
                <a:solidFill>
                  <a:srgbClr val="263248"/>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9pPr>
          </a:lstStyle>
          <a:p>
            <a:r>
              <a:rPr lang="en-US" sz="1800" dirty="0"/>
              <a:t>Learned associations build association pathways between documents.</a:t>
            </a:r>
            <a:endParaRPr lang="en-US" sz="2400" dirty="0"/>
          </a:p>
        </p:txBody>
      </p:sp>
      <p:pic>
        <p:nvPicPr>
          <p:cNvPr id="11" name="Picture 10" descr="A diagram of a diagram&#10;&#10;Description automatically generated">
            <a:extLst>
              <a:ext uri="{FF2B5EF4-FFF2-40B4-BE49-F238E27FC236}">
                <a16:creationId xmlns:a16="http://schemas.microsoft.com/office/drawing/2014/main" id="{F77B9D70-C797-3598-DDEB-6D0CC0A34839}"/>
              </a:ext>
            </a:extLst>
          </p:cNvPr>
          <p:cNvPicPr>
            <a:picLocks noChangeAspect="1"/>
          </p:cNvPicPr>
          <p:nvPr/>
        </p:nvPicPr>
        <p:blipFill>
          <a:blip r:embed="rId3"/>
          <a:stretch>
            <a:fillRect/>
          </a:stretch>
        </p:blipFill>
        <p:spPr>
          <a:xfrm>
            <a:off x="2348558" y="1904542"/>
            <a:ext cx="6327091" cy="2573148"/>
          </a:xfrm>
          <a:prstGeom prst="rect">
            <a:avLst/>
          </a:prstGeom>
        </p:spPr>
      </p:pic>
      <p:pic>
        <p:nvPicPr>
          <p:cNvPr id="7" name="Graphic 6">
            <a:extLst>
              <a:ext uri="{FF2B5EF4-FFF2-40B4-BE49-F238E27FC236}">
                <a16:creationId xmlns:a16="http://schemas.microsoft.com/office/drawing/2014/main" id="{EDC1CEF7-850E-91BD-7D69-F7F5B1D9DEE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14275" y="1757869"/>
            <a:ext cx="1487400" cy="3093116"/>
          </a:xfrm>
          <a:prstGeom prst="rect">
            <a:avLst/>
          </a:prstGeom>
        </p:spPr>
      </p:pic>
    </p:spTree>
    <p:extLst>
      <p:ext uri="{BB962C8B-B14F-4D97-AF65-F5344CB8AC3E}">
        <p14:creationId xmlns:p14="http://schemas.microsoft.com/office/powerpoint/2010/main" val="2111009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96"/>
        <p:cNvGrpSpPr/>
        <p:nvPr/>
      </p:nvGrpSpPr>
      <p:grpSpPr>
        <a:xfrm>
          <a:off x="0" y="0"/>
          <a:ext cx="0" cy="0"/>
          <a:chOff x="0" y="0"/>
          <a:chExt cx="0" cy="0"/>
        </a:xfrm>
      </p:grpSpPr>
      <p:sp>
        <p:nvSpPr>
          <p:cNvPr id="97" name="Google Shape;97;g2e0ea6583a3_0_0"/>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dirty="0"/>
              <a:t>Demo</a:t>
            </a:r>
            <a:endParaRPr dirty="0"/>
          </a:p>
        </p:txBody>
      </p:sp>
      <p:sp>
        <p:nvSpPr>
          <p:cNvPr id="99" name="Google Shape;99;g2e0ea6583a3_0_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14</a:t>
            </a:fld>
            <a:endParaRPr/>
          </a:p>
        </p:txBody>
      </p:sp>
    </p:spTree>
    <p:extLst>
      <p:ext uri="{BB962C8B-B14F-4D97-AF65-F5344CB8AC3E}">
        <p14:creationId xmlns:p14="http://schemas.microsoft.com/office/powerpoint/2010/main" val="33011098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g2e0ea6583a3_0_0"/>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dirty="0"/>
              <a:t>Discussion</a:t>
            </a:r>
            <a:endParaRPr dirty="0"/>
          </a:p>
        </p:txBody>
      </p:sp>
      <p:sp>
        <p:nvSpPr>
          <p:cNvPr id="99" name="Google Shape;99;g2e0ea6583a3_0_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15</a:t>
            </a:fld>
            <a:endParaRPr/>
          </a:p>
        </p:txBody>
      </p:sp>
      <p:sp>
        <p:nvSpPr>
          <p:cNvPr id="6" name="Google Shape;98;g2e0ea6583a3_0_0">
            <a:extLst>
              <a:ext uri="{FF2B5EF4-FFF2-40B4-BE49-F238E27FC236}">
                <a16:creationId xmlns:a16="http://schemas.microsoft.com/office/drawing/2014/main" id="{5B952992-A3DB-DB43-9B6A-63AB6C8CEE77}"/>
              </a:ext>
            </a:extLst>
          </p:cNvPr>
          <p:cNvSpPr txBox="1">
            <a:spLocks/>
          </p:cNvSpPr>
          <p:nvPr/>
        </p:nvSpPr>
        <p:spPr>
          <a:xfrm>
            <a:off x="641313" y="1247516"/>
            <a:ext cx="7861374" cy="338898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C7D3E6"/>
              </a:buClr>
              <a:buSzPts val="2400"/>
              <a:buFont typeface="Roboto Condensed Light"/>
              <a:buChar char="▰"/>
              <a:defRPr sz="2800" b="0" i="0" u="none" strike="noStrike" cap="none">
                <a:solidFill>
                  <a:srgbClr val="263248"/>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9pPr>
          </a:lstStyle>
          <a:p>
            <a:r>
              <a:rPr lang="en-US" sz="2400" dirty="0"/>
              <a:t>The answer to the research question:</a:t>
            </a:r>
          </a:p>
          <a:p>
            <a:pPr lvl="1"/>
            <a:r>
              <a:rPr lang="en-US" sz="2000" dirty="0"/>
              <a:t>Can we find association paths automatically?</a:t>
            </a:r>
          </a:p>
          <a:p>
            <a:pPr lvl="1"/>
            <a:r>
              <a:rPr lang="en-US" sz="2000" dirty="0"/>
              <a:t>Yes, observe this slide’s background</a:t>
            </a:r>
          </a:p>
          <a:p>
            <a:r>
              <a:rPr lang="en-US" sz="2400" dirty="0"/>
              <a:t>I believe this approach could be developed to apply to arbitrary pairs of documents.</a:t>
            </a:r>
          </a:p>
          <a:p>
            <a:r>
              <a:rPr lang="en-US" sz="2400" dirty="0"/>
              <a:t>There are many present and future ways in which LOD could enrich this process beyond simply defining keyphrases. This is just the beginning.</a:t>
            </a:r>
          </a:p>
        </p:txBody>
      </p:sp>
    </p:spTree>
    <p:extLst>
      <p:ext uri="{BB962C8B-B14F-4D97-AF65-F5344CB8AC3E}">
        <p14:creationId xmlns:p14="http://schemas.microsoft.com/office/powerpoint/2010/main" val="20672404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EC275-81D9-4BA2-B90D-8301E6623EFA}"/>
              </a:ext>
            </a:extLst>
          </p:cNvPr>
          <p:cNvSpPr>
            <a:spLocks noGrp="1"/>
          </p:cNvSpPr>
          <p:nvPr>
            <p:ph type="title"/>
          </p:nvPr>
        </p:nvSpPr>
        <p:spPr/>
        <p:txBody>
          <a:bodyPr/>
          <a:lstStyle/>
          <a:p>
            <a:r>
              <a:rPr lang="en-US" dirty="0"/>
              <a:t>Future Work</a:t>
            </a:r>
          </a:p>
        </p:txBody>
      </p:sp>
      <p:sp>
        <p:nvSpPr>
          <p:cNvPr id="3" name="Text Placeholder 2">
            <a:extLst>
              <a:ext uri="{FF2B5EF4-FFF2-40B4-BE49-F238E27FC236}">
                <a16:creationId xmlns:a16="http://schemas.microsoft.com/office/drawing/2014/main" id="{E76CA3DF-A3ED-2BC8-D719-03342609D5BC}"/>
              </a:ext>
            </a:extLst>
          </p:cNvPr>
          <p:cNvSpPr>
            <a:spLocks noGrp="1"/>
          </p:cNvSpPr>
          <p:nvPr>
            <p:ph type="body" idx="1"/>
          </p:nvPr>
        </p:nvSpPr>
        <p:spPr>
          <a:xfrm>
            <a:off x="814274" y="1327350"/>
            <a:ext cx="7622060" cy="3145500"/>
          </a:xfrm>
        </p:spPr>
        <p:txBody>
          <a:bodyPr/>
          <a:lstStyle/>
          <a:p>
            <a:r>
              <a:rPr lang="en-US" sz="1600" dirty="0"/>
              <a:t>Leverage internal LOD structure</a:t>
            </a:r>
          </a:p>
          <a:p>
            <a:pPr lvl="1"/>
            <a:r>
              <a:rPr lang="en-US" sz="1400" dirty="0"/>
              <a:t>Current approach relies on coreference in the same language</a:t>
            </a:r>
          </a:p>
          <a:p>
            <a:r>
              <a:rPr lang="en-US" sz="1600" dirty="0"/>
              <a:t>Identify Useful Relations within LOD</a:t>
            </a:r>
          </a:p>
          <a:p>
            <a:pPr lvl="1"/>
            <a:r>
              <a:rPr lang="en-US" sz="1200" dirty="0"/>
              <a:t>Other relations already present in LOD should be useful for document linking</a:t>
            </a:r>
          </a:p>
          <a:p>
            <a:pPr lvl="1"/>
            <a:r>
              <a:rPr lang="en-US" sz="1200" dirty="0"/>
              <a:t>These relations are already retrieved but not used in the program</a:t>
            </a:r>
          </a:p>
          <a:p>
            <a:pPr lvl="1"/>
            <a:r>
              <a:rPr lang="en-US" sz="1200" dirty="0"/>
              <a:t>Requires deeper understanding of each LODC ontology</a:t>
            </a:r>
          </a:p>
          <a:p>
            <a:pPr lvl="1"/>
            <a:r>
              <a:rPr lang="en-US" sz="1200" dirty="0"/>
              <a:t>Interoperable structure of RDF makes this likely to work</a:t>
            </a:r>
          </a:p>
          <a:p>
            <a:r>
              <a:rPr lang="en-US" sz="1600" dirty="0"/>
              <a:t>Extend to Language Independence</a:t>
            </a:r>
          </a:p>
          <a:p>
            <a:pPr lvl="1"/>
            <a:r>
              <a:rPr lang="en-US" sz="1200" dirty="0"/>
              <a:t>LOD is often linked across languages.</a:t>
            </a:r>
          </a:p>
          <a:p>
            <a:pPr lvl="1"/>
            <a:r>
              <a:rPr lang="en-US" sz="1200" dirty="0"/>
              <a:t>Handling it requires a suitable polyglot language model to generate consistent embeddings</a:t>
            </a:r>
          </a:p>
        </p:txBody>
      </p:sp>
      <p:sp>
        <p:nvSpPr>
          <p:cNvPr id="4" name="Slide Number Placeholder 3">
            <a:extLst>
              <a:ext uri="{FF2B5EF4-FFF2-40B4-BE49-F238E27FC236}">
                <a16:creationId xmlns:a16="http://schemas.microsoft.com/office/drawing/2014/main" id="{53BB3EB8-3870-E5D8-7CA8-2AB2C242A4F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12163594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EC275-81D9-4BA2-B90D-8301E6623EFA}"/>
              </a:ext>
            </a:extLst>
          </p:cNvPr>
          <p:cNvSpPr>
            <a:spLocks noGrp="1"/>
          </p:cNvSpPr>
          <p:nvPr>
            <p:ph type="title"/>
          </p:nvPr>
        </p:nvSpPr>
        <p:spPr/>
        <p:txBody>
          <a:bodyPr/>
          <a:lstStyle/>
          <a:p>
            <a:r>
              <a:rPr lang="en-US" dirty="0"/>
              <a:t>Repository</a:t>
            </a:r>
          </a:p>
        </p:txBody>
      </p:sp>
      <p:sp>
        <p:nvSpPr>
          <p:cNvPr id="3" name="Text Placeholder 2">
            <a:extLst>
              <a:ext uri="{FF2B5EF4-FFF2-40B4-BE49-F238E27FC236}">
                <a16:creationId xmlns:a16="http://schemas.microsoft.com/office/drawing/2014/main" id="{E76CA3DF-A3ED-2BC8-D719-03342609D5BC}"/>
              </a:ext>
            </a:extLst>
          </p:cNvPr>
          <p:cNvSpPr>
            <a:spLocks noGrp="1"/>
          </p:cNvSpPr>
          <p:nvPr>
            <p:ph type="body" idx="1"/>
          </p:nvPr>
        </p:nvSpPr>
        <p:spPr>
          <a:xfrm>
            <a:off x="740570" y="1329352"/>
            <a:ext cx="5128982" cy="3145500"/>
          </a:xfrm>
        </p:spPr>
        <p:txBody>
          <a:bodyPr/>
          <a:lstStyle/>
          <a:p>
            <a:r>
              <a:rPr lang="en-US" dirty="0"/>
              <a:t>All code, queries and data will be made available on GitHub by this weekend.</a:t>
            </a:r>
          </a:p>
          <a:p>
            <a:r>
              <a:rPr lang="en-US" dirty="0">
                <a:hlinkClick r:id="rId3"/>
              </a:rPr>
              <a:t>https://github.com/DMonCityU/associative-mapping</a:t>
            </a:r>
            <a:endParaRPr lang="en-US" dirty="0"/>
          </a:p>
        </p:txBody>
      </p:sp>
      <p:sp>
        <p:nvSpPr>
          <p:cNvPr id="4" name="Slide Number Placeholder 3">
            <a:extLst>
              <a:ext uri="{FF2B5EF4-FFF2-40B4-BE49-F238E27FC236}">
                <a16:creationId xmlns:a16="http://schemas.microsoft.com/office/drawing/2014/main" id="{53BB3EB8-3870-E5D8-7CA8-2AB2C242A4F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pic>
        <p:nvPicPr>
          <p:cNvPr id="6" name="Picture 5">
            <a:extLst>
              <a:ext uri="{FF2B5EF4-FFF2-40B4-BE49-F238E27FC236}">
                <a16:creationId xmlns:a16="http://schemas.microsoft.com/office/drawing/2014/main" id="{D3DD705F-33DD-CAE4-9E2C-3877A51F0678}"/>
              </a:ext>
            </a:extLst>
          </p:cNvPr>
          <p:cNvPicPr>
            <a:picLocks noChangeAspect="1"/>
          </p:cNvPicPr>
          <p:nvPr/>
        </p:nvPicPr>
        <p:blipFill>
          <a:blip r:embed="rId4"/>
          <a:stretch>
            <a:fillRect/>
          </a:stretch>
        </p:blipFill>
        <p:spPr>
          <a:xfrm>
            <a:off x="5838940" y="1158775"/>
            <a:ext cx="3316077" cy="3316077"/>
          </a:xfrm>
          <a:prstGeom prst="rect">
            <a:avLst/>
          </a:prstGeom>
        </p:spPr>
      </p:pic>
    </p:spTree>
    <p:extLst>
      <p:ext uri="{BB962C8B-B14F-4D97-AF65-F5344CB8AC3E}">
        <p14:creationId xmlns:p14="http://schemas.microsoft.com/office/powerpoint/2010/main" val="15159775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References</a:t>
            </a:r>
          </a:p>
        </p:txBody>
      </p:sp>
      <p:sp>
        <p:nvSpPr>
          <p:cNvPr id="3" name="Text Placeholder 2"/>
          <p:cNvSpPr>
            <a:spLocks noGrp="1"/>
          </p:cNvSpPr>
          <p:nvPr>
            <p:ph type="body" idx="1"/>
          </p:nvPr>
        </p:nvSpPr>
        <p:spPr>
          <a:xfrm>
            <a:off x="814275" y="1327350"/>
            <a:ext cx="6132600" cy="3485282"/>
          </a:xfrm>
        </p:spPr>
        <p:txBody>
          <a:bodyPr/>
          <a:lstStyle/>
          <a:p>
            <a:r>
              <a:rPr lang="en-US" sz="1200" dirty="0"/>
              <a:t>Berzovitis, A.-M. (2024). Amberzovitis/GraphKer [Cypher]. https://github.com/amberzovitis/GraphKer (Original work published 2021)</a:t>
            </a:r>
          </a:p>
          <a:p>
            <a:r>
              <a:rPr lang="en-US" sz="1200" dirty="0" err="1"/>
              <a:t>Heier</a:t>
            </a:r>
            <a:r>
              <a:rPr lang="en-US" sz="1200" dirty="0"/>
              <a:t>, M., &amp; Morales, A. (2020). Quantifying the Risk Management Framework [Naval Postgraduate School]. https://apps.dtic.mil/sti/pdfs/AD1114564.pdf </a:t>
            </a:r>
          </a:p>
          <a:p>
            <a:r>
              <a:rPr lang="en-US" sz="1200" dirty="0"/>
              <a:t>Koderman, A. (2022, September 6). 5—Cybersecurity Automation with OSCAL and Neo4J. https://www.youtube.com/watch?v=FVCFmSIsYic</a:t>
            </a:r>
          </a:p>
          <a:p>
            <a:r>
              <a:rPr lang="en-US" sz="1200" dirty="0"/>
              <a:t>MITRE Corporation, Kaloroumakis, P., &amp; Smith, M. (2021). Toward a Knowledge Graph of Cybersecurity Countermeasures. In https://d3fend.mitre.org/. https://d3fend.mitre.org/resources/D3FEND.pdf</a:t>
            </a:r>
          </a:p>
          <a:p>
            <a:r>
              <a:rPr lang="en-US" sz="1200" dirty="0"/>
              <a:t>Poozhithara, J. J., Asuncion, H. U., &amp; Lagesse, B. (2023). Keyword Extraction from Specification Documents for Planning Security Mechanisms. Proceedings of the 45th International Conference on Software Engineering, 1661–1673. https://doi.org/10.1109/ICSE48619.2023.00143</a:t>
            </a:r>
          </a:p>
          <a:p>
            <a:r>
              <a:rPr lang="en-US" sz="1200" dirty="0"/>
              <a:t>Reimers, N., &amp; Gurevych, I. (2019). Sentence-BERT: Sentence Embeddings using Siamese BERT-Networks (arXiv:1908.10084). arXiv. https://doi.org/10.48550/arXiv.1908.10084</a:t>
            </a:r>
          </a:p>
        </p:txBody>
      </p:sp>
      <p:sp>
        <p:nvSpPr>
          <p:cNvPr id="6" name="Slide Number Placeholder 5"/>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Tree>
    <p:extLst>
      <p:ext uri="{BB962C8B-B14F-4D97-AF65-F5344CB8AC3E}">
        <p14:creationId xmlns:p14="http://schemas.microsoft.com/office/powerpoint/2010/main" val="8699340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Q&amp;A</a:t>
            </a:r>
          </a:p>
        </p:txBody>
      </p:sp>
      <p:pic>
        <p:nvPicPr>
          <p:cNvPr id="5" name="Picture 4"/>
          <p:cNvPicPr>
            <a:picLocks noChangeAspect="1"/>
          </p:cNvPicPr>
          <p:nvPr/>
        </p:nvPicPr>
        <p:blipFill>
          <a:blip r:embed="rId2"/>
          <a:stretch>
            <a:fillRect/>
          </a:stretch>
        </p:blipFill>
        <p:spPr>
          <a:xfrm>
            <a:off x="814275" y="1862668"/>
            <a:ext cx="4402663" cy="1761065"/>
          </a:xfrm>
          <a:prstGeom prst="rect">
            <a:avLst/>
          </a:prstGeom>
        </p:spPr>
      </p:pic>
      <p:pic>
        <p:nvPicPr>
          <p:cNvPr id="6" name="Picture 5"/>
          <p:cNvPicPr>
            <a:picLocks noChangeAspect="1"/>
          </p:cNvPicPr>
          <p:nvPr/>
        </p:nvPicPr>
        <p:blipFill>
          <a:blip r:embed="rId3"/>
          <a:stretch>
            <a:fillRect/>
          </a:stretch>
        </p:blipFill>
        <p:spPr>
          <a:xfrm>
            <a:off x="5912731" y="1862668"/>
            <a:ext cx="1944335" cy="1944335"/>
          </a:xfrm>
          <a:prstGeom prst="rect">
            <a:avLst/>
          </a:prstGeom>
        </p:spPr>
      </p:pic>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Tree>
    <p:extLst>
      <p:ext uri="{BB962C8B-B14F-4D97-AF65-F5344CB8AC3E}">
        <p14:creationId xmlns:p14="http://schemas.microsoft.com/office/powerpoint/2010/main" val="2863282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Text Placeholder 2"/>
          <p:cNvSpPr>
            <a:spLocks noGrp="1"/>
          </p:cNvSpPr>
          <p:nvPr>
            <p:ph type="body" idx="1"/>
          </p:nvPr>
        </p:nvSpPr>
        <p:spPr>
          <a:xfrm>
            <a:off x="918952" y="1327349"/>
            <a:ext cx="3836747" cy="3554750"/>
          </a:xfrm>
        </p:spPr>
        <p:txBody>
          <a:bodyPr/>
          <a:lstStyle/>
          <a:p>
            <a:r>
              <a:rPr lang="en-US" sz="2400" dirty="0"/>
              <a:t>Preview</a:t>
            </a:r>
          </a:p>
          <a:p>
            <a:r>
              <a:rPr lang="en-US" sz="2400" dirty="0"/>
              <a:t>Problem Statement</a:t>
            </a:r>
          </a:p>
          <a:p>
            <a:r>
              <a:rPr lang="en-US" sz="2400" dirty="0"/>
              <a:t>Research Question</a:t>
            </a:r>
          </a:p>
          <a:p>
            <a:r>
              <a:rPr lang="en-US" sz="2400" dirty="0"/>
              <a:t>Primer</a:t>
            </a:r>
          </a:p>
          <a:p>
            <a:r>
              <a:rPr lang="en-US" sz="2400" dirty="0"/>
              <a:t>Design</a:t>
            </a:r>
          </a:p>
          <a:p>
            <a:r>
              <a:rPr lang="en-US" sz="2400" dirty="0"/>
              <a:t>Approach</a:t>
            </a:r>
          </a:p>
        </p:txBody>
      </p:sp>
      <p:sp>
        <p:nvSpPr>
          <p:cNvPr id="5" name="Text Placeholder 2"/>
          <p:cNvSpPr txBox="1">
            <a:spLocks/>
          </p:cNvSpPr>
          <p:nvPr/>
        </p:nvSpPr>
        <p:spPr>
          <a:xfrm>
            <a:off x="4388301" y="1327348"/>
            <a:ext cx="3836747" cy="355475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C7D3E6"/>
              </a:buClr>
              <a:buSzPts val="2400"/>
              <a:buFont typeface="Roboto Condensed Light"/>
              <a:buChar char="▰"/>
              <a:defRPr sz="2800" b="0" i="0" u="none" strike="noStrike" cap="none">
                <a:solidFill>
                  <a:srgbClr val="263248"/>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rgbClr val="C7D3E6"/>
              </a:buClr>
              <a:buSzPts val="2400"/>
              <a:buFont typeface="Roboto Condensed Light"/>
              <a:buChar char="▻"/>
              <a:defRPr sz="2400" b="0" i="0" u="none" strike="noStrike" cap="none">
                <a:solidFill>
                  <a:srgbClr val="263248"/>
                </a:solidFill>
                <a:latin typeface="Roboto Condensed Light"/>
                <a:ea typeface="Roboto Condensed Light"/>
                <a:cs typeface="Roboto Condensed Light"/>
                <a:sym typeface="Roboto Condensed Light"/>
              </a:defRPr>
            </a:lvl9pPr>
          </a:lstStyle>
          <a:p>
            <a:r>
              <a:rPr lang="en-US" sz="2400" dirty="0"/>
              <a:t>Results</a:t>
            </a:r>
          </a:p>
          <a:p>
            <a:r>
              <a:rPr lang="en-US" sz="2400" dirty="0"/>
              <a:t>Demo</a:t>
            </a:r>
          </a:p>
          <a:p>
            <a:r>
              <a:rPr lang="en-US" sz="2400" dirty="0"/>
              <a:t>Discussion</a:t>
            </a:r>
          </a:p>
          <a:p>
            <a:r>
              <a:rPr lang="en-US" sz="2400" dirty="0"/>
              <a:t>Future Work</a:t>
            </a:r>
          </a:p>
          <a:p>
            <a:r>
              <a:rPr lang="en-US" sz="2400" dirty="0"/>
              <a:t>Key References</a:t>
            </a:r>
          </a:p>
          <a:p>
            <a:r>
              <a:rPr lang="en-US" sz="2400" dirty="0"/>
              <a:t>Q&amp;A</a:t>
            </a:r>
          </a:p>
        </p:txBody>
      </p:sp>
      <p:sp>
        <p:nvSpPr>
          <p:cNvPr id="6" name="Slide Number Placeholder 5"/>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3867949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8"/>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dirty="0"/>
              <a:t>Preview</a:t>
            </a:r>
            <a:endParaRPr dirty="0"/>
          </a:p>
        </p:txBody>
      </p:sp>
      <p:sp>
        <p:nvSpPr>
          <p:cNvPr id="115" name="Google Shape;115;p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a:t>
            </a:fld>
            <a:endParaRPr/>
          </a:p>
        </p:txBody>
      </p:sp>
      <p:pic>
        <p:nvPicPr>
          <p:cNvPr id="13" name="Picture 12" descr="A diagram of a network&#10;&#10;Description automatically generated with medium confidence">
            <a:extLst>
              <a:ext uri="{FF2B5EF4-FFF2-40B4-BE49-F238E27FC236}">
                <a16:creationId xmlns:a16="http://schemas.microsoft.com/office/drawing/2014/main" id="{69510A77-633F-A289-579C-51FBEEB8653D}"/>
              </a:ext>
            </a:extLst>
          </p:cNvPr>
          <p:cNvPicPr>
            <a:picLocks noChangeAspect="1"/>
          </p:cNvPicPr>
          <p:nvPr/>
        </p:nvPicPr>
        <p:blipFill>
          <a:blip r:embed="rId3"/>
          <a:stretch>
            <a:fillRect/>
          </a:stretch>
        </p:blipFill>
        <p:spPr>
          <a:xfrm>
            <a:off x="997382" y="1395028"/>
            <a:ext cx="7149235" cy="3457060"/>
          </a:xfrm>
          <a:prstGeom prst="rect">
            <a:avLst/>
          </a:prstGeom>
        </p:spPr>
      </p:pic>
    </p:spTree>
    <p:extLst>
      <p:ext uri="{BB962C8B-B14F-4D97-AF65-F5344CB8AC3E}">
        <p14:creationId xmlns:p14="http://schemas.microsoft.com/office/powerpoint/2010/main" val="9525701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2"/>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a:t>Problem Statement</a:t>
            </a:r>
            <a:endParaRPr/>
          </a:p>
        </p:txBody>
      </p:sp>
      <p:sp>
        <p:nvSpPr>
          <p:cNvPr id="62" name="Google Shape;62;p2"/>
          <p:cNvSpPr txBox="1">
            <a:spLocks noGrp="1"/>
          </p:cNvSpPr>
          <p:nvPr>
            <p:ph type="body" idx="1"/>
          </p:nvPr>
        </p:nvSpPr>
        <p:spPr>
          <a:xfrm>
            <a:off x="814274" y="1327350"/>
            <a:ext cx="7627761" cy="3145500"/>
          </a:xfrm>
          <a:prstGeom prst="rect">
            <a:avLst/>
          </a:prstGeom>
          <a:noFill/>
          <a:ln>
            <a:noFill/>
          </a:ln>
        </p:spPr>
        <p:txBody>
          <a:bodyPr spcFirstLastPara="1" wrap="square" lIns="91425" tIns="91425" rIns="91425" bIns="91425" anchor="ctr" anchorCtr="0">
            <a:noAutofit/>
          </a:bodyPr>
          <a:lstStyle/>
          <a:p>
            <a:r>
              <a:rPr lang="en-US" sz="1800" dirty="0"/>
              <a:t>It is often necessary to correlate elements of requiring documents like RMF to system policy and design documents.</a:t>
            </a:r>
          </a:p>
          <a:p>
            <a:r>
              <a:rPr lang="en-US" sz="1800" dirty="0"/>
              <a:t>When applying requirements to real systems, human interpretation is often required. This is a laborious and potentially error-prone process.</a:t>
            </a:r>
          </a:p>
          <a:p>
            <a:pPr marL="457200" lvl="0" indent="-381000" algn="l" rtl="0">
              <a:lnSpc>
                <a:spcPct val="100000"/>
              </a:lnSpc>
              <a:spcBef>
                <a:spcPts val="600"/>
              </a:spcBef>
              <a:spcAft>
                <a:spcPts val="0"/>
              </a:spcAft>
              <a:buSzPts val="2400"/>
              <a:buChar char="▰"/>
            </a:pPr>
            <a:r>
              <a:rPr lang="en-US" sz="1800" dirty="0"/>
              <a:t>RMF Assessment processes would benefit from automated decision support. </a:t>
            </a:r>
          </a:p>
          <a:p>
            <a:pPr marL="457200" lvl="0" indent="-381000" algn="l" rtl="0">
              <a:lnSpc>
                <a:spcPct val="100000"/>
              </a:lnSpc>
              <a:spcBef>
                <a:spcPts val="600"/>
              </a:spcBef>
              <a:spcAft>
                <a:spcPts val="0"/>
              </a:spcAft>
              <a:buSzPts val="2400"/>
              <a:buChar char="▰"/>
            </a:pPr>
            <a:r>
              <a:rPr lang="en-US" sz="1800" dirty="0"/>
              <a:t>Use Cases</a:t>
            </a:r>
          </a:p>
          <a:p>
            <a:pPr lvl="1">
              <a:spcBef>
                <a:spcPts val="600"/>
              </a:spcBef>
              <a:buChar char="▰"/>
            </a:pPr>
            <a:r>
              <a:rPr lang="en-US" sz="1400" dirty="0"/>
              <a:t>Control Tailoring</a:t>
            </a:r>
          </a:p>
          <a:p>
            <a:pPr lvl="1">
              <a:spcBef>
                <a:spcPts val="600"/>
              </a:spcBef>
              <a:buChar char="▰"/>
            </a:pPr>
            <a:r>
              <a:rPr lang="en-US" sz="1400" dirty="0"/>
              <a:t>Policy Control Verification</a:t>
            </a:r>
          </a:p>
        </p:txBody>
      </p:sp>
      <p:sp>
        <p:nvSpPr>
          <p:cNvPr id="63" name="Google Shape;63;p2"/>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2"/>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dirty="0"/>
              <a:t>Research Question</a:t>
            </a:r>
            <a:endParaRPr dirty="0"/>
          </a:p>
        </p:txBody>
      </p:sp>
      <p:sp>
        <p:nvSpPr>
          <p:cNvPr id="62" name="Google Shape;62;p2"/>
          <p:cNvSpPr txBox="1">
            <a:spLocks noGrp="1"/>
          </p:cNvSpPr>
          <p:nvPr>
            <p:ph type="body" idx="1"/>
          </p:nvPr>
        </p:nvSpPr>
        <p:spPr>
          <a:xfrm>
            <a:off x="814275" y="1327350"/>
            <a:ext cx="4011725" cy="3145500"/>
          </a:xfrm>
          <a:prstGeom prst="rect">
            <a:avLst/>
          </a:prstGeom>
          <a:noFill/>
          <a:ln>
            <a:noFill/>
          </a:ln>
        </p:spPr>
        <p:txBody>
          <a:bodyPr spcFirstLastPara="1" wrap="square" lIns="91425" tIns="91425" rIns="91425" bIns="91425" anchor="ctr" anchorCtr="0">
            <a:noAutofit/>
          </a:bodyPr>
          <a:lstStyle/>
          <a:p>
            <a:r>
              <a:rPr lang="en-US" sz="3200" dirty="0"/>
              <a:t>Can we find association paths automatically?</a:t>
            </a:r>
          </a:p>
        </p:txBody>
      </p:sp>
      <p:sp>
        <p:nvSpPr>
          <p:cNvPr id="63" name="Google Shape;63;p2"/>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5</a:t>
            </a:fld>
            <a:endParaRPr/>
          </a:p>
        </p:txBody>
      </p:sp>
      <p:pic>
        <p:nvPicPr>
          <p:cNvPr id="71" name="Google Shape;71;p3" descr="A cartoon of a person at a desk with papers attached to a wall&#10;&#10;Description automatically generated"/>
          <p:cNvPicPr preferRelativeResize="0"/>
          <p:nvPr/>
        </p:nvPicPr>
        <p:blipFill rotWithShape="1">
          <a:blip r:embed="rId3">
            <a:alphaModFix/>
          </a:blip>
          <a:srcRect/>
          <a:stretch/>
        </p:blipFill>
        <p:spPr>
          <a:xfrm>
            <a:off x="5515630" y="1477065"/>
            <a:ext cx="2846070" cy="2846070"/>
          </a:xfrm>
          <a:prstGeom prst="rect">
            <a:avLst/>
          </a:prstGeom>
          <a:noFill/>
          <a:ln>
            <a:noFill/>
          </a:ln>
        </p:spPr>
      </p:pic>
    </p:spTree>
    <p:extLst>
      <p:ext uri="{BB962C8B-B14F-4D97-AF65-F5344CB8AC3E}">
        <p14:creationId xmlns:p14="http://schemas.microsoft.com/office/powerpoint/2010/main" val="13390979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4"/>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dirty="0"/>
              <a:t>Primer</a:t>
            </a:r>
            <a:endParaRPr dirty="0"/>
          </a:p>
        </p:txBody>
      </p:sp>
      <p:sp>
        <p:nvSpPr>
          <p:cNvPr id="77" name="Google Shape;77;p4"/>
          <p:cNvSpPr txBox="1">
            <a:spLocks noGrp="1"/>
          </p:cNvSpPr>
          <p:nvPr>
            <p:ph type="body" idx="1"/>
          </p:nvPr>
        </p:nvSpPr>
        <p:spPr>
          <a:xfrm>
            <a:off x="814275" y="1327350"/>
            <a:ext cx="7609290" cy="3145500"/>
          </a:xfrm>
          <a:prstGeom prst="rect">
            <a:avLst/>
          </a:prstGeom>
          <a:noFill/>
          <a:ln>
            <a:noFill/>
          </a:ln>
        </p:spPr>
        <p:txBody>
          <a:bodyPr spcFirstLastPara="1" wrap="square" lIns="91425" tIns="91425" rIns="91425" bIns="91425" anchor="ctr" anchorCtr="0">
            <a:noAutofit/>
          </a:bodyPr>
          <a:lstStyle/>
          <a:p>
            <a:pPr marL="457200" lvl="0" indent="-381000" algn="l" rtl="0">
              <a:lnSpc>
                <a:spcPct val="100000"/>
              </a:lnSpc>
              <a:spcBef>
                <a:spcPts val="600"/>
              </a:spcBef>
              <a:spcAft>
                <a:spcPts val="0"/>
              </a:spcAft>
              <a:buSzPts val="2400"/>
              <a:buChar char="▰"/>
            </a:pPr>
            <a:r>
              <a:rPr lang="en-US" sz="1800" dirty="0"/>
              <a:t>RDF – Resource Description Framework</a:t>
            </a:r>
          </a:p>
          <a:p>
            <a:pPr lvl="1">
              <a:spcBef>
                <a:spcPts val="600"/>
              </a:spcBef>
              <a:buChar char="▰"/>
            </a:pPr>
            <a:r>
              <a:rPr lang="en-US" sz="1400" dirty="0"/>
              <a:t>Structured, extensible representation for knowledge, expressed as SVO triples. </a:t>
            </a:r>
          </a:p>
          <a:p>
            <a:pPr lvl="1">
              <a:spcBef>
                <a:spcPts val="600"/>
              </a:spcBef>
              <a:buChar char="▰"/>
            </a:pPr>
            <a:r>
              <a:rPr lang="en-US" sz="1400" dirty="0"/>
              <a:t>Used by LOD and as an interchange format to NeoSemantics</a:t>
            </a:r>
          </a:p>
          <a:p>
            <a:pPr marL="457200" lvl="0" indent="-381000" algn="l" rtl="0">
              <a:lnSpc>
                <a:spcPct val="100000"/>
              </a:lnSpc>
              <a:spcBef>
                <a:spcPts val="600"/>
              </a:spcBef>
              <a:spcAft>
                <a:spcPts val="0"/>
              </a:spcAft>
              <a:buSzPts val="2400"/>
              <a:buChar char="▰"/>
            </a:pPr>
            <a:r>
              <a:rPr lang="en-US" sz="1800" dirty="0"/>
              <a:t>Neo4J – Graph DBMS</a:t>
            </a:r>
          </a:p>
          <a:p>
            <a:pPr lvl="1">
              <a:spcBef>
                <a:spcPts val="600"/>
              </a:spcBef>
              <a:buChar char="▰"/>
            </a:pPr>
            <a:r>
              <a:rPr lang="en-US" sz="1400" dirty="0"/>
              <a:t>Used to store all data as a graph</a:t>
            </a:r>
          </a:p>
          <a:p>
            <a:pPr lvl="1">
              <a:spcBef>
                <a:spcPts val="600"/>
              </a:spcBef>
              <a:buChar char="▰"/>
            </a:pPr>
            <a:r>
              <a:rPr lang="en-US" sz="1400" dirty="0"/>
              <a:t>NeoSemantics extension used to process RDF</a:t>
            </a:r>
          </a:p>
          <a:p>
            <a:pPr marL="457200" lvl="0" indent="-381000" algn="l" rtl="0">
              <a:lnSpc>
                <a:spcPct val="100000"/>
              </a:lnSpc>
              <a:spcBef>
                <a:spcPts val="600"/>
              </a:spcBef>
              <a:spcAft>
                <a:spcPts val="0"/>
              </a:spcAft>
              <a:buSzPts val="2400"/>
              <a:buChar char="▰"/>
            </a:pPr>
            <a:r>
              <a:rPr lang="en-US" sz="1800" dirty="0"/>
              <a:t>LOD – Linked Open Data</a:t>
            </a:r>
          </a:p>
          <a:p>
            <a:pPr lvl="1">
              <a:spcBef>
                <a:spcPts val="600"/>
              </a:spcBef>
              <a:buChar char="▰"/>
            </a:pPr>
            <a:r>
              <a:rPr lang="en-US" sz="1400" dirty="0"/>
              <a:t>Like Wikipedia for data, massive stores of RDF triples are available</a:t>
            </a:r>
          </a:p>
          <a:p>
            <a:pPr lvl="1">
              <a:spcBef>
                <a:spcPts val="600"/>
              </a:spcBef>
              <a:buChar char="▰"/>
            </a:pPr>
            <a:r>
              <a:rPr lang="en-US" sz="1400" dirty="0"/>
              <a:t>As the name implies, objects in LOD are linked together</a:t>
            </a:r>
          </a:p>
          <a:p>
            <a:pPr lvl="1">
              <a:spcBef>
                <a:spcPts val="600"/>
              </a:spcBef>
              <a:buChar char="▰"/>
            </a:pPr>
            <a:r>
              <a:rPr lang="en-US" sz="1400" dirty="0"/>
              <a:t>We can traverse the links to find association paths</a:t>
            </a:r>
          </a:p>
        </p:txBody>
      </p:sp>
      <p:sp>
        <p:nvSpPr>
          <p:cNvPr id="78" name="Google Shape;78;p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7"/>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dirty="0"/>
              <a:t>Design – Initial Data Load</a:t>
            </a:r>
            <a:endParaRPr dirty="0"/>
          </a:p>
        </p:txBody>
      </p:sp>
      <p:sp>
        <p:nvSpPr>
          <p:cNvPr id="106" name="Google Shape;106;p7"/>
          <p:cNvSpPr txBox="1">
            <a:spLocks noGrp="1"/>
          </p:cNvSpPr>
          <p:nvPr>
            <p:ph type="body" idx="1"/>
          </p:nvPr>
        </p:nvSpPr>
        <p:spPr>
          <a:xfrm>
            <a:off x="814275" y="1327350"/>
            <a:ext cx="7004359" cy="3309150"/>
          </a:xfrm>
          <a:prstGeom prst="rect">
            <a:avLst/>
          </a:prstGeom>
          <a:noFill/>
          <a:ln>
            <a:noFill/>
          </a:ln>
        </p:spPr>
        <p:txBody>
          <a:bodyPr spcFirstLastPara="1" wrap="square" lIns="91425" tIns="91425" rIns="91425" bIns="91425" anchor="ctr" anchorCtr="0">
            <a:noAutofit/>
          </a:bodyPr>
          <a:lstStyle/>
          <a:p>
            <a:pPr marL="457200" lvl="0" indent="-381000" algn="l" rtl="0">
              <a:lnSpc>
                <a:spcPct val="100000"/>
              </a:lnSpc>
              <a:spcBef>
                <a:spcPts val="600"/>
              </a:spcBef>
              <a:spcAft>
                <a:spcPts val="0"/>
              </a:spcAft>
              <a:buSzPts val="2400"/>
              <a:buChar char="▰"/>
            </a:pPr>
            <a:r>
              <a:rPr lang="en-US" sz="2400" dirty="0"/>
              <a:t>Load two datasets to compare</a:t>
            </a:r>
          </a:p>
          <a:p>
            <a:pPr marL="457200" lvl="0" indent="-381000" algn="l" rtl="0">
              <a:lnSpc>
                <a:spcPct val="100000"/>
              </a:lnSpc>
              <a:spcBef>
                <a:spcPts val="600"/>
              </a:spcBef>
              <a:spcAft>
                <a:spcPts val="0"/>
              </a:spcAft>
              <a:buSzPts val="2400"/>
              <a:buChar char="▰"/>
            </a:pPr>
            <a:r>
              <a:rPr lang="en-US" sz="2400" dirty="0"/>
              <a:t>RMF Rev. 5</a:t>
            </a:r>
          </a:p>
          <a:p>
            <a:pPr lvl="1">
              <a:spcBef>
                <a:spcPts val="600"/>
              </a:spcBef>
              <a:buChar char="▰"/>
            </a:pPr>
            <a:r>
              <a:rPr lang="en-US" sz="2000" dirty="0"/>
              <a:t>RMF is available in Open Security Control Assessment Language (OSCAL), which I loaded using a method described by Koderman (2022)</a:t>
            </a:r>
          </a:p>
          <a:p>
            <a:pPr marL="457200" lvl="0" indent="-381000" algn="l" rtl="0">
              <a:lnSpc>
                <a:spcPct val="100000"/>
              </a:lnSpc>
              <a:spcBef>
                <a:spcPts val="600"/>
              </a:spcBef>
              <a:spcAft>
                <a:spcPts val="0"/>
              </a:spcAft>
              <a:buSzPts val="2400"/>
              <a:buChar char="▰"/>
            </a:pPr>
            <a:r>
              <a:rPr lang="en-US" sz="2400" dirty="0"/>
              <a:t>STIG</a:t>
            </a:r>
          </a:p>
          <a:p>
            <a:pPr lvl="1">
              <a:spcBef>
                <a:spcPts val="600"/>
              </a:spcBef>
              <a:buChar char="▰"/>
            </a:pPr>
            <a:r>
              <a:rPr lang="en-US" sz="2000" dirty="0"/>
              <a:t>STIGs are available via DISA. I downloaded all publicly available STIGs using a custom scraper, then manually mapped them into Neo4J</a:t>
            </a:r>
          </a:p>
        </p:txBody>
      </p:sp>
      <p:sp>
        <p:nvSpPr>
          <p:cNvPr id="107" name="Google Shape;107;p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7"/>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3200" dirty="0"/>
              <a:t>Design – Keyphrase Matching</a:t>
            </a:r>
            <a:endParaRPr sz="3200" dirty="0"/>
          </a:p>
        </p:txBody>
      </p:sp>
      <p:sp>
        <p:nvSpPr>
          <p:cNvPr id="106" name="Google Shape;106;p7"/>
          <p:cNvSpPr txBox="1">
            <a:spLocks noGrp="1"/>
          </p:cNvSpPr>
          <p:nvPr>
            <p:ph type="body" idx="1"/>
          </p:nvPr>
        </p:nvSpPr>
        <p:spPr>
          <a:xfrm>
            <a:off x="814275" y="1327350"/>
            <a:ext cx="5392703" cy="3145500"/>
          </a:xfrm>
          <a:prstGeom prst="rect">
            <a:avLst/>
          </a:prstGeom>
          <a:noFill/>
          <a:ln>
            <a:noFill/>
          </a:ln>
        </p:spPr>
        <p:txBody>
          <a:bodyPr spcFirstLastPara="1" wrap="square" lIns="91425" tIns="91425" rIns="91425" bIns="91425" anchor="ctr" anchorCtr="0">
            <a:noAutofit/>
          </a:bodyPr>
          <a:lstStyle/>
          <a:p>
            <a:pPr marL="457200" lvl="0" indent="-381000" algn="l" rtl="0">
              <a:lnSpc>
                <a:spcPct val="100000"/>
              </a:lnSpc>
              <a:spcBef>
                <a:spcPts val="600"/>
              </a:spcBef>
              <a:spcAft>
                <a:spcPts val="0"/>
              </a:spcAft>
              <a:buSzPts val="2400"/>
              <a:buChar char="▰"/>
            </a:pPr>
            <a:r>
              <a:rPr lang="en-US" sz="1800" dirty="0"/>
              <a:t>I first derive a vocabulary of keyphrases from the documents using text processing (spaCy)</a:t>
            </a:r>
          </a:p>
          <a:p>
            <a:pPr marL="457200" lvl="0" indent="-381000" algn="l" rtl="0">
              <a:lnSpc>
                <a:spcPct val="100000"/>
              </a:lnSpc>
              <a:spcBef>
                <a:spcPts val="600"/>
              </a:spcBef>
              <a:spcAft>
                <a:spcPts val="0"/>
              </a:spcAft>
              <a:buSzPts val="2400"/>
              <a:buChar char="▰"/>
            </a:pPr>
            <a:r>
              <a:rPr lang="en-US" sz="1800" dirty="0"/>
              <a:t>I search for keyphrase mentions in the original text against LODC SPARQL endpoints.</a:t>
            </a:r>
          </a:p>
          <a:p>
            <a:pPr marL="457200" lvl="0" indent="-381000" algn="l" rtl="0">
              <a:lnSpc>
                <a:spcPct val="100000"/>
              </a:lnSpc>
              <a:spcBef>
                <a:spcPts val="600"/>
              </a:spcBef>
              <a:spcAft>
                <a:spcPts val="0"/>
              </a:spcAft>
              <a:buSzPts val="2400"/>
              <a:buChar char="▰"/>
            </a:pPr>
            <a:r>
              <a:rPr lang="en-US" sz="1800" dirty="0"/>
              <a:t>Results are often erroneous, so SBERT is used to select the closest match.</a:t>
            </a:r>
            <a:endParaRPr dirty="0"/>
          </a:p>
          <a:p>
            <a:pPr marL="457200" lvl="0" indent="-381000" algn="l" rtl="0">
              <a:lnSpc>
                <a:spcPct val="100000"/>
              </a:lnSpc>
              <a:spcBef>
                <a:spcPts val="600"/>
              </a:spcBef>
              <a:spcAft>
                <a:spcPts val="0"/>
              </a:spcAft>
              <a:buSzPts val="2400"/>
              <a:buChar char="▰"/>
            </a:pPr>
            <a:r>
              <a:rPr lang="en-US" sz="1800" dirty="0"/>
              <a:t>This conceptually approximates a human choosing the most closely related sentence containing a word, and that word's list of dictionary definitions.</a:t>
            </a:r>
            <a:endParaRPr dirty="0"/>
          </a:p>
        </p:txBody>
      </p:sp>
      <p:sp>
        <p:nvSpPr>
          <p:cNvPr id="107" name="Google Shape;107;p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8</a:t>
            </a:fld>
            <a:endParaRPr/>
          </a:p>
        </p:txBody>
      </p:sp>
      <p:pic>
        <p:nvPicPr>
          <p:cNvPr id="108" name="Google Shape;108;p7" descr="A cartoon of a person with a monitor head&#10;&#10;Description automatically generated"/>
          <p:cNvPicPr preferRelativeResize="0"/>
          <p:nvPr/>
        </p:nvPicPr>
        <p:blipFill rotWithShape="1">
          <a:blip r:embed="rId3">
            <a:alphaModFix/>
          </a:blip>
          <a:srcRect/>
          <a:stretch/>
        </p:blipFill>
        <p:spPr>
          <a:xfrm>
            <a:off x="6206978" y="1463039"/>
            <a:ext cx="2898421" cy="2898421"/>
          </a:xfrm>
          <a:prstGeom prst="rect">
            <a:avLst/>
          </a:prstGeom>
          <a:noFill/>
          <a:ln>
            <a:noFill/>
          </a:ln>
        </p:spPr>
      </p:pic>
    </p:spTree>
    <p:extLst>
      <p:ext uri="{BB962C8B-B14F-4D97-AF65-F5344CB8AC3E}">
        <p14:creationId xmlns:p14="http://schemas.microsoft.com/office/powerpoint/2010/main" val="16968399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6"/>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dirty="0"/>
              <a:t>Approach - Assumptions</a:t>
            </a:r>
            <a:endParaRPr dirty="0"/>
          </a:p>
        </p:txBody>
      </p:sp>
      <p:sp>
        <p:nvSpPr>
          <p:cNvPr id="91" name="Google Shape;91;p6"/>
          <p:cNvSpPr txBox="1">
            <a:spLocks noGrp="1"/>
          </p:cNvSpPr>
          <p:nvPr>
            <p:ph type="body" idx="1"/>
          </p:nvPr>
        </p:nvSpPr>
        <p:spPr>
          <a:xfrm>
            <a:off x="814275" y="1327350"/>
            <a:ext cx="4875325" cy="3624750"/>
          </a:xfrm>
          <a:prstGeom prst="rect">
            <a:avLst/>
          </a:prstGeom>
          <a:noFill/>
          <a:ln>
            <a:noFill/>
          </a:ln>
        </p:spPr>
        <p:txBody>
          <a:bodyPr spcFirstLastPara="1" wrap="square" lIns="91425" tIns="91425" rIns="91425" bIns="91425" anchor="ctr" anchorCtr="0">
            <a:noAutofit/>
          </a:bodyPr>
          <a:lstStyle/>
          <a:p>
            <a:pPr marL="457200" lvl="0" indent="-381000" algn="l" rtl="0">
              <a:lnSpc>
                <a:spcPct val="100000"/>
              </a:lnSpc>
              <a:spcBef>
                <a:spcPts val="600"/>
              </a:spcBef>
              <a:spcAft>
                <a:spcPts val="0"/>
              </a:spcAft>
              <a:buSzPts val="2400"/>
              <a:buChar char="▰"/>
            </a:pPr>
            <a:r>
              <a:rPr lang="en-US" sz="1600" dirty="0"/>
              <a:t>Context Embedding</a:t>
            </a:r>
          </a:p>
          <a:p>
            <a:pPr lvl="1">
              <a:spcBef>
                <a:spcPts val="600"/>
              </a:spcBef>
              <a:buChar char="▰"/>
            </a:pPr>
            <a:r>
              <a:rPr lang="en-US" sz="1200" dirty="0"/>
              <a:t>Vectorizing everything with the same model allows numerical comparisons.</a:t>
            </a:r>
          </a:p>
          <a:p>
            <a:pPr marL="457200" lvl="0" indent="-381000" algn="l" rtl="0">
              <a:lnSpc>
                <a:spcPct val="100000"/>
              </a:lnSpc>
              <a:spcBef>
                <a:spcPts val="600"/>
              </a:spcBef>
              <a:spcAft>
                <a:spcPts val="0"/>
              </a:spcAft>
              <a:buSzPts val="2400"/>
              <a:buChar char="▰"/>
            </a:pPr>
            <a:r>
              <a:rPr lang="en-US" sz="1600" dirty="0"/>
              <a:t>Entity Resolution</a:t>
            </a:r>
          </a:p>
          <a:p>
            <a:pPr lvl="1">
              <a:spcBef>
                <a:spcPts val="600"/>
              </a:spcBef>
              <a:buChar char="▰"/>
            </a:pPr>
            <a:r>
              <a:rPr lang="en-US" sz="1200" dirty="0"/>
              <a:t>Definition most cosine-similar to the original context is probably the best for that mention.</a:t>
            </a:r>
          </a:p>
          <a:p>
            <a:pPr marL="457200" lvl="0" indent="-381000" algn="l" rtl="0">
              <a:lnSpc>
                <a:spcPct val="100000"/>
              </a:lnSpc>
              <a:spcBef>
                <a:spcPts val="600"/>
              </a:spcBef>
              <a:spcAft>
                <a:spcPts val="0"/>
              </a:spcAft>
              <a:buSzPts val="2400"/>
              <a:buChar char="▰"/>
            </a:pPr>
            <a:r>
              <a:rPr lang="en-US" sz="1600" dirty="0"/>
              <a:t>Association Pathways</a:t>
            </a:r>
          </a:p>
          <a:p>
            <a:pPr lvl="1">
              <a:spcBef>
                <a:spcPts val="600"/>
              </a:spcBef>
              <a:buChar char="▰"/>
            </a:pPr>
            <a:r>
              <a:rPr lang="en-US" sz="1200" dirty="0"/>
              <a:t>Materializing associations between LODC nodes mentioned together can create pathways between related concepts for later traversal.</a:t>
            </a:r>
          </a:p>
        </p:txBody>
      </p:sp>
      <p:sp>
        <p:nvSpPr>
          <p:cNvPr id="92" name="Google Shape;92;p6"/>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9</a:t>
            </a:fld>
            <a:endParaRPr/>
          </a:p>
        </p:txBody>
      </p:sp>
      <p:sp>
        <p:nvSpPr>
          <p:cNvPr id="2" name="AutoShape 2" descr="A simple clipart-style image showing two apples side by side, both red and similar in size and shape, to represent the concept of 'comparing apples to apples.' The background is plain white, and the apples are drawn in a minimalistic, cartoonish style with bold outlines.">
            <a:extLst>
              <a:ext uri="{FF2B5EF4-FFF2-40B4-BE49-F238E27FC236}">
                <a16:creationId xmlns:a16="http://schemas.microsoft.com/office/drawing/2014/main" id="{649B0B6D-31A9-7B1B-0159-F54526980489}"/>
              </a:ext>
            </a:extLst>
          </p:cNvPr>
          <p:cNvSpPr>
            <a:spLocks noChangeAspect="1" noChangeArrowheads="1"/>
          </p:cNvSpPr>
          <p:nvPr/>
        </p:nvSpPr>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robot standing at a table with icons around it&#10;&#10;Description automatically generated">
            <a:extLst>
              <a:ext uri="{FF2B5EF4-FFF2-40B4-BE49-F238E27FC236}">
                <a16:creationId xmlns:a16="http://schemas.microsoft.com/office/drawing/2014/main" id="{4A8A978E-0449-4972-018A-DE7BBD4E5773}"/>
              </a:ext>
            </a:extLst>
          </p:cNvPr>
          <p:cNvPicPr>
            <a:picLocks noChangeAspect="1"/>
          </p:cNvPicPr>
          <p:nvPr/>
        </p:nvPicPr>
        <p:blipFill>
          <a:blip r:embed="rId3"/>
          <a:stretch>
            <a:fillRect/>
          </a:stretch>
        </p:blipFill>
        <p:spPr>
          <a:xfrm>
            <a:off x="5689600" y="1158775"/>
            <a:ext cx="3286325" cy="3286325"/>
          </a:xfrm>
          <a:prstGeom prst="rect">
            <a:avLst/>
          </a:prstGeom>
        </p:spPr>
      </p:pic>
    </p:spTree>
    <p:extLst>
      <p:ext uri="{BB962C8B-B14F-4D97-AF65-F5344CB8AC3E}">
        <p14:creationId xmlns:p14="http://schemas.microsoft.com/office/powerpoint/2010/main" val="2813143279"/>
      </p:ext>
    </p:extLst>
  </p:cSld>
  <p:clrMapOvr>
    <a:masterClrMapping/>
  </p:clrMapOvr>
</p:sld>
</file>

<file path=ppt/theme/theme1.xml><?xml version="1.0" encoding="utf-8"?>
<a:theme xmlns:a="http://schemas.openxmlformats.org/drawingml/2006/main" name="Saler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18034ff9-89da-495e-8f86-1e75da245fe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9C53E56C474BF47B43B39122DD35F79" ma:contentTypeVersion="18" ma:contentTypeDescription="Create a new document." ma:contentTypeScope="" ma:versionID="1cf7067f61b04bd61c18dccfa413227a">
  <xsd:schema xmlns:xsd="http://www.w3.org/2001/XMLSchema" xmlns:xs="http://www.w3.org/2001/XMLSchema" xmlns:p="http://schemas.microsoft.com/office/2006/metadata/properties" xmlns:ns3="18034ff9-89da-495e-8f86-1e75da245fe5" xmlns:ns4="9f068e5c-a688-4a44-b715-474eee2f7724" targetNamespace="http://schemas.microsoft.com/office/2006/metadata/properties" ma:root="true" ma:fieldsID="85b3c411bbff9803eece8a8e5f6ae2b7" ns3:_="" ns4:_="">
    <xsd:import namespace="18034ff9-89da-495e-8f86-1e75da245fe5"/>
    <xsd:import namespace="9f068e5c-a688-4a44-b715-474eee2f7724"/>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_activity" minOccurs="0"/>
                <xsd:element ref="ns3:MediaServiceDateTaken" minOccurs="0"/>
                <xsd:element ref="ns3:MediaServiceLocation" minOccurs="0"/>
                <xsd:element ref="ns3:MediaServiceObjectDetectorVersions" minOccurs="0"/>
                <xsd:element ref="ns3:MediaLengthInSeconds" minOccurs="0"/>
                <xsd:element ref="ns3:MediaServiceSearchPropertie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34ff9-89da-495e-8f86-1e75da245fe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_activity" ma:index="19" nillable="true" ma:displayName="_activity" ma:hidden="true" ma:internalName="_activity">
      <xsd:simpleType>
        <xsd:restriction base="dms:Note"/>
      </xsd:simpleType>
    </xsd:element>
    <xsd:element name="MediaServiceDateTaken" ma:index="20" nillable="true" ma:displayName="MediaServiceDateTaken" ma:description="" ma:hidden="true" ma:indexed="true" ma:internalName="MediaServiceDateTaken" ma:readOnly="true">
      <xsd:simpleType>
        <xsd:restriction base="dms:Text"/>
      </xsd:simpleType>
    </xsd:element>
    <xsd:element name="MediaServiceLocation" ma:index="21" nillable="true" ma:displayName="Location" ma:description="" ma:indexed="true" ma:internalName="MediaServiceLocation" ma:readOnly="true">
      <xsd:simpleType>
        <xsd:restriction base="dms:Text"/>
      </xsd:simpleType>
    </xsd:element>
    <xsd:element name="MediaServiceObjectDetectorVersions" ma:index="22" nillable="true" ma:displayName="MediaServiceObjectDetectorVersions" ma:description=""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SystemTags" ma:index="25"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f068e5c-a688-4a44-b715-474eee2f772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FD9FAE-9CDC-46A4-AB50-CE719A06D05F}">
  <ds:schemaRefs>
    <ds:schemaRef ds:uri="http://schemas.microsoft.com/sharepoint/v3/contenttype/forms"/>
  </ds:schemaRefs>
</ds:datastoreItem>
</file>

<file path=customXml/itemProps2.xml><?xml version="1.0" encoding="utf-8"?>
<ds:datastoreItem xmlns:ds="http://schemas.openxmlformats.org/officeDocument/2006/customXml" ds:itemID="{6FF260CD-88D0-461A-A969-6962565C8D23}">
  <ds:schemaRefs>
    <ds:schemaRef ds:uri="http://purl.org/dc/dcmitype/"/>
    <ds:schemaRef ds:uri="http://schemas.openxmlformats.org/package/2006/metadata/core-properties"/>
    <ds:schemaRef ds:uri="http://schemas.microsoft.com/office/2006/metadata/properties"/>
    <ds:schemaRef ds:uri="http://schemas.microsoft.com/office/2006/documentManagement/types"/>
    <ds:schemaRef ds:uri="18034ff9-89da-495e-8f86-1e75da245fe5"/>
    <ds:schemaRef ds:uri="http://purl.org/dc/elements/1.1/"/>
    <ds:schemaRef ds:uri="http://purl.org/dc/terms/"/>
    <ds:schemaRef ds:uri="http://schemas.microsoft.com/office/infopath/2007/PartnerControls"/>
    <ds:schemaRef ds:uri="9f068e5c-a688-4a44-b715-474eee2f7724"/>
    <ds:schemaRef ds:uri="http://www.w3.org/XML/1998/namespace"/>
  </ds:schemaRefs>
</ds:datastoreItem>
</file>

<file path=customXml/itemProps3.xml><?xml version="1.0" encoding="utf-8"?>
<ds:datastoreItem xmlns:ds="http://schemas.openxmlformats.org/officeDocument/2006/customXml" ds:itemID="{F1F57585-5123-4469-BCFC-00A089F08C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34ff9-89da-495e-8f86-1e75da245fe5"/>
    <ds:schemaRef ds:uri="9f068e5c-a688-4a44-b715-474eee2f77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3627</TotalTime>
  <Words>1707</Words>
  <Application>Microsoft Office PowerPoint</Application>
  <PresentationFormat>On-screen Show (16:9)</PresentationFormat>
  <Paragraphs>174</Paragraphs>
  <Slides>19</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Roboto Condensed</vt:lpstr>
      <vt:lpstr>Arvo</vt:lpstr>
      <vt:lpstr>Verdana</vt:lpstr>
      <vt:lpstr>Roboto Condensed Light</vt:lpstr>
      <vt:lpstr>Arial</vt:lpstr>
      <vt:lpstr>Salerio template</vt:lpstr>
      <vt:lpstr>Learned Associations Mapping Cybersecurity Document Semantics with Linked Data</vt:lpstr>
      <vt:lpstr>Agenda</vt:lpstr>
      <vt:lpstr>Preview</vt:lpstr>
      <vt:lpstr>Problem Statement</vt:lpstr>
      <vt:lpstr>Research Question</vt:lpstr>
      <vt:lpstr>Primer</vt:lpstr>
      <vt:lpstr>Design – Initial Data Load</vt:lpstr>
      <vt:lpstr>Design – Keyphrase Matching</vt:lpstr>
      <vt:lpstr>Approach - Assumptions</vt:lpstr>
      <vt:lpstr>Approach (Recap)</vt:lpstr>
      <vt:lpstr>Approach – Materialize LOD Definitions</vt:lpstr>
      <vt:lpstr>Approach – Learned Associations</vt:lpstr>
      <vt:lpstr>Results</vt:lpstr>
      <vt:lpstr>Demo</vt:lpstr>
      <vt:lpstr>Discussion</vt:lpstr>
      <vt:lpstr>Future Work</vt:lpstr>
      <vt:lpstr>Repository</vt:lpstr>
      <vt:lpstr>Key References</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Mapping Cybersecurity Document Semantics with Linked Data – An Exploratory Study</dc:title>
  <dc:creator>Karthik Dinakaran</dc:creator>
  <cp:lastModifiedBy>Dan Montague</cp:lastModifiedBy>
  <cp:revision>30</cp:revision>
  <dcterms:modified xsi:type="dcterms:W3CDTF">2024-06-07T16:50:56Z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0x01010029C53E56C474BF47B43B39122DD35F79</vt:lpwstr>
  </property>
</Properties>
</file>